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626" r:id="rId2"/>
    <p:sldId id="631" r:id="rId3"/>
    <p:sldId id="635" r:id="rId4"/>
    <p:sldId id="630" r:id="rId5"/>
    <p:sldId id="637" r:id="rId6"/>
    <p:sldId id="642" r:id="rId7"/>
    <p:sldId id="634" r:id="rId8"/>
    <p:sldId id="636" r:id="rId9"/>
    <p:sldId id="644" r:id="rId10"/>
    <p:sldId id="645" r:id="rId11"/>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Engle" initials="J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E4E8"/>
    <a:srgbClr val="009BA8"/>
    <a:srgbClr val="004C59"/>
    <a:srgbClr val="009FAE"/>
    <a:srgbClr val="214C59"/>
    <a:srgbClr val="1D4B58"/>
    <a:srgbClr val="BFE6E8"/>
    <a:srgbClr val="BDE3E6"/>
    <a:srgbClr val="367684"/>
    <a:srgbClr val="F57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CC05B-34E7-A64D-9077-CC51A0E9071F}" v="34" dt="2023-06-26T17:31:55.0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24" autoAdjust="0"/>
    <p:restoredTop sz="96197" autoAdjust="0"/>
  </p:normalViewPr>
  <p:slideViewPr>
    <p:cSldViewPr>
      <p:cViewPr varScale="1">
        <p:scale>
          <a:sx n="119" d="100"/>
          <a:sy n="119" d="100"/>
        </p:scale>
        <p:origin x="688" y="176"/>
      </p:cViewPr>
      <p:guideLst>
        <p:guide orient="horz" pos="2160"/>
        <p:guide pos="3840"/>
      </p:guideLst>
    </p:cSldViewPr>
  </p:slideViewPr>
  <p:outlineViewPr>
    <p:cViewPr>
      <p:scale>
        <a:sx n="33" d="100"/>
        <a:sy n="33" d="100"/>
      </p:scale>
      <p:origin x="0" y="-16812"/>
    </p:cViewPr>
  </p:outlineViewPr>
  <p:notesTextViewPr>
    <p:cViewPr>
      <p:scale>
        <a:sx n="125" d="100"/>
        <a:sy n="125" d="100"/>
      </p:scale>
      <p:origin x="0" y="0"/>
    </p:cViewPr>
  </p:notesTextViewPr>
  <p:sorterViewPr>
    <p:cViewPr>
      <p:scale>
        <a:sx n="66" d="100"/>
        <a:sy n="66" d="100"/>
      </p:scale>
      <p:origin x="0" y="3504"/>
    </p:cViewPr>
  </p:sorterViewPr>
  <p:notesViewPr>
    <p:cSldViewPr>
      <p:cViewPr varScale="1">
        <p:scale>
          <a:sx n="109" d="100"/>
          <a:sy n="109" d="100"/>
        </p:scale>
        <p:origin x="5360" y="19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0644" tIns="45322" rIns="90644" bIns="45322" rtlCol="0"/>
          <a:lstStyle>
            <a:lvl1pPr algn="l">
              <a:defRPr sz="1200"/>
            </a:lvl1pPr>
          </a:lstStyle>
          <a:p>
            <a:pPr>
              <a:defRPr/>
            </a:pPr>
            <a:endParaRPr lang="en-US"/>
          </a:p>
        </p:txBody>
      </p:sp>
      <p:sp>
        <p:nvSpPr>
          <p:cNvPr id="3" name="Date Placeholder 2"/>
          <p:cNvSpPr>
            <a:spLocks noGrp="1"/>
          </p:cNvSpPr>
          <p:nvPr>
            <p:ph type="dt" sz="quarter" idx="1"/>
          </p:nvPr>
        </p:nvSpPr>
        <p:spPr>
          <a:xfrm>
            <a:off x="3849688" y="0"/>
            <a:ext cx="2946400" cy="495300"/>
          </a:xfrm>
          <a:prstGeom prst="rect">
            <a:avLst/>
          </a:prstGeom>
        </p:spPr>
        <p:txBody>
          <a:bodyPr vert="horz" lIns="90644" tIns="45322" rIns="90644" bIns="45322" rtlCol="0"/>
          <a:lstStyle>
            <a:lvl1pPr algn="r">
              <a:defRPr sz="1200"/>
            </a:lvl1pPr>
          </a:lstStyle>
          <a:p>
            <a:pPr>
              <a:defRPr/>
            </a:pPr>
            <a:fld id="{4E665BB3-45D1-486B-9E7E-93E5BC6CE3E7}" type="datetimeFigureOut">
              <a:rPr lang="en-US"/>
              <a:pPr>
                <a:defRPr/>
              </a:pPr>
              <a:t>6/27/23</a:t>
            </a:fld>
            <a:endParaRPr lang="en-US"/>
          </a:p>
        </p:txBody>
      </p:sp>
      <p:sp>
        <p:nvSpPr>
          <p:cNvPr id="4" name="Footer Placeholder 3"/>
          <p:cNvSpPr>
            <a:spLocks noGrp="1"/>
          </p:cNvSpPr>
          <p:nvPr>
            <p:ph type="ftr" sz="quarter" idx="2"/>
          </p:nvPr>
        </p:nvSpPr>
        <p:spPr>
          <a:xfrm>
            <a:off x="0" y="9429750"/>
            <a:ext cx="2946400" cy="495300"/>
          </a:xfrm>
          <a:prstGeom prst="rect">
            <a:avLst/>
          </a:prstGeom>
        </p:spPr>
        <p:txBody>
          <a:bodyPr vert="horz" lIns="90644" tIns="45322" rIns="90644" bIns="4532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8" y="9429750"/>
            <a:ext cx="2946400" cy="495300"/>
          </a:xfrm>
          <a:prstGeom prst="rect">
            <a:avLst/>
          </a:prstGeom>
        </p:spPr>
        <p:txBody>
          <a:bodyPr vert="horz" lIns="90644" tIns="45322" rIns="90644" bIns="45322" rtlCol="0" anchor="b"/>
          <a:lstStyle>
            <a:lvl1pPr algn="r">
              <a:defRPr sz="1200"/>
            </a:lvl1pPr>
          </a:lstStyle>
          <a:p>
            <a:pPr>
              <a:defRPr/>
            </a:pPr>
            <a:fld id="{03F2E067-A6DF-43C4-AC73-FC7ECB2AD641}" type="slidenum">
              <a:rPr lang="en-US"/>
              <a:pPr>
                <a:defRPr/>
              </a:pPr>
              <a:t>‹#›</a:t>
            </a:fld>
            <a:endParaRPr lang="en-US"/>
          </a:p>
        </p:txBody>
      </p:sp>
    </p:spTree>
    <p:extLst>
      <p:ext uri="{BB962C8B-B14F-4D97-AF65-F5344CB8AC3E}">
        <p14:creationId xmlns:p14="http://schemas.microsoft.com/office/powerpoint/2010/main" val="769564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0644" tIns="45322" rIns="90644" bIns="45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0644" tIns="45322" rIns="90644" bIns="4532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0644" tIns="45322" rIns="90644" bIns="45322" numCol="1" anchor="b" anchorCtr="0" compatLnSpc="1">
            <a:prstTxWarp prst="textNoShape">
              <a:avLst/>
            </a:prstTxWarp>
          </a:bodyPr>
          <a:lstStyle>
            <a:lvl1pPr algn="r">
              <a:defRPr sz="1200"/>
            </a:lvl1pPr>
          </a:lstStyle>
          <a:p>
            <a:pPr>
              <a:defRPr/>
            </a:pPr>
            <a:fld id="{8821EA75-35A0-4627-A0DA-E7A3AEA03604}" type="slidenum">
              <a:rPr lang="en-US"/>
              <a:pPr>
                <a:defRPr/>
              </a:pPr>
              <a:t>‹#›</a:t>
            </a:fld>
            <a:endParaRPr lang="en-US"/>
          </a:p>
        </p:txBody>
      </p:sp>
    </p:spTree>
    <p:extLst>
      <p:ext uri="{BB962C8B-B14F-4D97-AF65-F5344CB8AC3E}">
        <p14:creationId xmlns:p14="http://schemas.microsoft.com/office/powerpoint/2010/main" val="355125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821EA75-35A0-4627-A0DA-E7A3AEA03604}" type="slidenum">
              <a:rPr lang="en-US" smtClean="0"/>
              <a:pPr>
                <a:defRPr/>
              </a:pPr>
              <a:t>1</a:t>
            </a:fld>
            <a:endParaRPr lang="en-US"/>
          </a:p>
        </p:txBody>
      </p:sp>
    </p:spTree>
    <p:extLst>
      <p:ext uri="{BB962C8B-B14F-4D97-AF65-F5344CB8AC3E}">
        <p14:creationId xmlns:p14="http://schemas.microsoft.com/office/powerpoint/2010/main" val="164880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821EA75-35A0-4627-A0DA-E7A3AEA03604}" type="slidenum">
              <a:rPr lang="en-US" smtClean="0"/>
              <a:pPr>
                <a:defRPr/>
              </a:pPr>
              <a:t>2</a:t>
            </a:fld>
            <a:endParaRPr lang="en-US"/>
          </a:p>
        </p:txBody>
      </p:sp>
    </p:spTree>
    <p:extLst>
      <p:ext uri="{BB962C8B-B14F-4D97-AF65-F5344CB8AC3E}">
        <p14:creationId xmlns:p14="http://schemas.microsoft.com/office/powerpoint/2010/main" val="2986259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9FA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2753707"/>
            <a:ext cx="10363200" cy="869652"/>
          </a:xfrm>
          <a:prstGeom prst="rect">
            <a:avLst/>
          </a:prstGeom>
        </p:spPr>
        <p:txBody>
          <a:bodyPr/>
          <a:lstStyle>
            <a:lvl1pPr>
              <a:defRPr sz="4400">
                <a:solidFill>
                  <a:schemeClr val="bg1"/>
                </a:solidFill>
                <a:latin typeface="+mj-lt"/>
              </a:defRPr>
            </a:lvl1pPr>
          </a:lstStyle>
          <a:p>
            <a:r>
              <a:rPr lang="en-US" dirty="0"/>
              <a:t>Title</a:t>
            </a:r>
          </a:p>
        </p:txBody>
      </p:sp>
      <p:sp>
        <p:nvSpPr>
          <p:cNvPr id="3" name="Subtitle 2"/>
          <p:cNvSpPr>
            <a:spLocks noGrp="1"/>
          </p:cNvSpPr>
          <p:nvPr>
            <p:ph type="subTitle" idx="1" hasCustomPrompt="1"/>
          </p:nvPr>
        </p:nvSpPr>
        <p:spPr>
          <a:xfrm>
            <a:off x="1828799" y="3861252"/>
            <a:ext cx="8534400" cy="1752600"/>
          </a:xfrm>
          <a:prstGeom prst="rect">
            <a:avLst/>
          </a:prstGeom>
        </p:spPr>
        <p:txBody>
          <a:bodyPr/>
          <a:lstStyle>
            <a:lvl1pPr marL="0" indent="0" algn="ctr">
              <a:buNone/>
              <a:defRPr sz="2400" i="0">
                <a:solidFill>
                  <a:schemeClr val="bg1"/>
                </a:solidFill>
                <a:latin typeface="+mn-lt"/>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Name</a:t>
            </a:r>
          </a:p>
        </p:txBody>
      </p:sp>
      <p:cxnSp>
        <p:nvCxnSpPr>
          <p:cNvPr id="8" name="Straight Connector 7">
            <a:extLst>
              <a:ext uri="{FF2B5EF4-FFF2-40B4-BE49-F238E27FC236}">
                <a16:creationId xmlns:a16="http://schemas.microsoft.com/office/drawing/2014/main" id="{A17F7BBC-D86D-3CA1-DF63-1BC13BB6B132}"/>
              </a:ext>
            </a:extLst>
          </p:cNvPr>
          <p:cNvCxnSpPr/>
          <p:nvPr userDrawn="1"/>
        </p:nvCxnSpPr>
        <p:spPr>
          <a:xfrm>
            <a:off x="1487488" y="3717032"/>
            <a:ext cx="9217024" cy="0"/>
          </a:xfrm>
          <a:prstGeom prst="line">
            <a:avLst/>
          </a:prstGeom>
          <a:ln w="19050">
            <a:solidFill>
              <a:srgbClr val="00A0AF"/>
            </a:solidFill>
          </a:ln>
        </p:spPr>
        <p:style>
          <a:lnRef idx="1">
            <a:schemeClr val="accent1"/>
          </a:lnRef>
          <a:fillRef idx="0">
            <a:schemeClr val="accent1"/>
          </a:fillRef>
          <a:effectRef idx="0">
            <a:schemeClr val="accent1"/>
          </a:effectRef>
          <a:fontRef idx="minor">
            <a:schemeClr val="tx1"/>
          </a:fontRef>
        </p:style>
      </p:cxnSp>
      <p:pic>
        <p:nvPicPr>
          <p:cNvPr id="9" name="Picture 3" descr="C:\Users\charlottea\AppData\Local\Microsoft\Windows\Temporary Internet Files\Content.Outlook\R6285HC7\curve-ffffff-c.png">
            <a:extLst>
              <a:ext uri="{FF2B5EF4-FFF2-40B4-BE49-F238E27FC236}">
                <a16:creationId xmlns:a16="http://schemas.microsoft.com/office/drawing/2014/main" id="{70FBB76C-ED41-435E-5BD9-2A3CA8519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42" y="-28538"/>
            <a:ext cx="12240683" cy="1777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E4020C0-92ED-CE51-DC0E-70C8CD526F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6750" y="116632"/>
            <a:ext cx="3178499" cy="91166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image/vid conten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D7A42-EDA7-9BF7-E7C1-4CCC65BC2BD8}"/>
              </a:ext>
            </a:extLst>
          </p:cNvPr>
          <p:cNvSpPr/>
          <p:nvPr userDrawn="1"/>
        </p:nvSpPr>
        <p:spPr>
          <a:xfrm>
            <a:off x="-72008" y="5733256"/>
            <a:ext cx="12288688" cy="1124744"/>
          </a:xfrm>
          <a:prstGeom prst="rect">
            <a:avLst/>
          </a:prstGeom>
          <a:solidFill>
            <a:srgbClr val="009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681BEF8-0800-1CF1-D8A8-FDF76A3E47B0}"/>
              </a:ext>
            </a:extLst>
          </p:cNvPr>
          <p:cNvSpPr>
            <a:spLocks noGrp="1"/>
          </p:cNvSpPr>
          <p:nvPr>
            <p:ph sz="quarter" idx="10"/>
          </p:nvPr>
        </p:nvSpPr>
        <p:spPr>
          <a:xfrm>
            <a:off x="407987" y="233770"/>
            <a:ext cx="11376025" cy="5400675"/>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 name="Picture 2">
            <a:extLst>
              <a:ext uri="{FF2B5EF4-FFF2-40B4-BE49-F238E27FC236}">
                <a16:creationId xmlns:a16="http://schemas.microsoft.com/office/drawing/2014/main" id="{B5C1D4D6-DA8E-02D2-20B7-67CDDFC86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36" y="6021288"/>
            <a:ext cx="2411888" cy="691782"/>
          </a:xfrm>
          <a:prstGeom prst="rect">
            <a:avLst/>
          </a:prstGeom>
        </p:spPr>
      </p:pic>
    </p:spTree>
    <p:extLst>
      <p:ext uri="{BB962C8B-B14F-4D97-AF65-F5344CB8AC3E}">
        <p14:creationId xmlns:p14="http://schemas.microsoft.com/office/powerpoint/2010/main" val="40196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9FAE"/>
        </a:solidFill>
        <a:effectLst/>
      </p:bgPr>
    </p:bg>
    <p:spTree>
      <p:nvGrpSpPr>
        <p:cNvPr id="1" name=""/>
        <p:cNvGrpSpPr/>
        <p:nvPr/>
      </p:nvGrpSpPr>
      <p:grpSpPr>
        <a:xfrm>
          <a:off x="0" y="0"/>
          <a:ext cx="0" cy="0"/>
          <a:chOff x="0" y="0"/>
          <a:chExt cx="0" cy="0"/>
        </a:xfrm>
      </p:grpSpPr>
      <p:pic>
        <p:nvPicPr>
          <p:cNvPr id="9" name="Picture 3" descr="C:\Users\charlottea\AppData\Local\Microsoft\Windows\Temporary Internet Files\Content.Outlook\R6285HC7\curve-ffffff-c.png">
            <a:extLst>
              <a:ext uri="{FF2B5EF4-FFF2-40B4-BE49-F238E27FC236}">
                <a16:creationId xmlns:a16="http://schemas.microsoft.com/office/drawing/2014/main" id="{70FBB76C-ED41-435E-5BD9-2A3CA8519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42" y="-28538"/>
            <a:ext cx="12240683" cy="17777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pool ball, vector graphics&#10;&#10;Description automatically generated">
            <a:extLst>
              <a:ext uri="{FF2B5EF4-FFF2-40B4-BE49-F238E27FC236}">
                <a16:creationId xmlns:a16="http://schemas.microsoft.com/office/drawing/2014/main" id="{3388A65B-7325-BF50-8F73-99030EC4CA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34028" y="3832987"/>
            <a:ext cx="2996951" cy="2996951"/>
          </a:xfrm>
          <a:prstGeom prst="rect">
            <a:avLst/>
          </a:prstGeom>
        </p:spPr>
      </p:pic>
      <p:cxnSp>
        <p:nvCxnSpPr>
          <p:cNvPr id="4" name="Straight Connector 3">
            <a:extLst>
              <a:ext uri="{FF2B5EF4-FFF2-40B4-BE49-F238E27FC236}">
                <a16:creationId xmlns:a16="http://schemas.microsoft.com/office/drawing/2014/main" id="{1C4CAD91-0473-A0F5-21E6-EA651825DFB0}"/>
              </a:ext>
            </a:extLst>
          </p:cNvPr>
          <p:cNvCxnSpPr/>
          <p:nvPr userDrawn="1"/>
        </p:nvCxnSpPr>
        <p:spPr>
          <a:xfrm>
            <a:off x="1487488" y="3717032"/>
            <a:ext cx="9217024" cy="0"/>
          </a:xfrm>
          <a:prstGeom prst="line">
            <a:avLst/>
          </a:prstGeom>
          <a:ln w="19050">
            <a:solidFill>
              <a:srgbClr val="00A0A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9B66ED-553D-41DC-1E81-84407B68D2FC}"/>
              </a:ext>
            </a:extLst>
          </p:cNvPr>
          <p:cNvCxnSpPr>
            <a:cxnSpLocks/>
          </p:cNvCxnSpPr>
          <p:nvPr userDrawn="1"/>
        </p:nvCxnSpPr>
        <p:spPr>
          <a:xfrm flipH="1">
            <a:off x="1847528" y="3573016"/>
            <a:ext cx="878497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BCC41AAB-666F-C888-4FDA-671DFF5C670A}"/>
              </a:ext>
            </a:extLst>
          </p:cNvPr>
          <p:cNvSpPr>
            <a:spLocks noGrp="1"/>
          </p:cNvSpPr>
          <p:nvPr>
            <p:ph type="ctrTitle" hasCustomPrompt="1"/>
          </p:nvPr>
        </p:nvSpPr>
        <p:spPr>
          <a:xfrm>
            <a:off x="914399" y="2645387"/>
            <a:ext cx="10363200" cy="869652"/>
          </a:xfrm>
          <a:prstGeom prst="rect">
            <a:avLst/>
          </a:prstGeom>
        </p:spPr>
        <p:txBody>
          <a:bodyPr/>
          <a:lstStyle>
            <a:lvl1pPr>
              <a:defRPr sz="4400">
                <a:solidFill>
                  <a:schemeClr val="bg1"/>
                </a:solidFill>
                <a:latin typeface="+mj-lt"/>
              </a:defRPr>
            </a:lvl1pPr>
          </a:lstStyle>
          <a:p>
            <a:r>
              <a:rPr lang="en-US" dirty="0"/>
              <a:t>Title</a:t>
            </a:r>
          </a:p>
        </p:txBody>
      </p:sp>
      <p:pic>
        <p:nvPicPr>
          <p:cNvPr id="6" name="Picture 5">
            <a:extLst>
              <a:ext uri="{FF2B5EF4-FFF2-40B4-BE49-F238E27FC236}">
                <a16:creationId xmlns:a16="http://schemas.microsoft.com/office/drawing/2014/main" id="{4B1DED2C-684E-9B08-7276-DD2091948E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06750" y="116632"/>
            <a:ext cx="3178499" cy="911663"/>
          </a:xfrm>
          <a:prstGeom prst="rect">
            <a:avLst/>
          </a:prstGeom>
        </p:spPr>
      </p:pic>
    </p:spTree>
    <p:extLst>
      <p:ext uri="{BB962C8B-B14F-4D97-AF65-F5344CB8AC3E}">
        <p14:creationId xmlns:p14="http://schemas.microsoft.com/office/powerpoint/2010/main" val="365318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8" descr="C:\Users\charlottea\AppData\Local\Microsoft\Windows\Temporary Internet Files\Content.Outlook\R6285HC7\curve-024d5a-c.png">
            <a:extLst>
              <a:ext uri="{FF2B5EF4-FFF2-40B4-BE49-F238E27FC236}">
                <a16:creationId xmlns:a16="http://schemas.microsoft.com/office/drawing/2014/main" id="{3DD54645-64E3-C2A9-4365-4B3C0424EF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688" y="0"/>
            <a:ext cx="12309583" cy="177777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3621BD3-FD95-6835-9F94-1054B5EAFB33}"/>
              </a:ext>
            </a:extLst>
          </p:cNvPr>
          <p:cNvSpPr>
            <a:spLocks noGrp="1"/>
          </p:cNvSpPr>
          <p:nvPr>
            <p:ph type="ctrTitle" hasCustomPrompt="1"/>
          </p:nvPr>
        </p:nvSpPr>
        <p:spPr>
          <a:xfrm>
            <a:off x="914400" y="116632"/>
            <a:ext cx="10363200" cy="869652"/>
          </a:xfrm>
          <a:prstGeom prst="rect">
            <a:avLst/>
          </a:prstGeom>
        </p:spPr>
        <p:txBody>
          <a:bodyPr/>
          <a:lstStyle>
            <a:lvl1pPr>
              <a:defRPr sz="4400">
                <a:solidFill>
                  <a:schemeClr val="bg1"/>
                </a:solidFill>
                <a:latin typeface="+mj-lt"/>
              </a:defRPr>
            </a:lvl1pPr>
          </a:lstStyle>
          <a:p>
            <a:r>
              <a:rPr lang="en-US" dirty="0"/>
              <a:t>Title</a:t>
            </a:r>
          </a:p>
        </p:txBody>
      </p:sp>
      <p:sp>
        <p:nvSpPr>
          <p:cNvPr id="6" name="Subtitle 2">
            <a:extLst>
              <a:ext uri="{FF2B5EF4-FFF2-40B4-BE49-F238E27FC236}">
                <a16:creationId xmlns:a16="http://schemas.microsoft.com/office/drawing/2014/main" id="{30DAE162-EC99-D20B-615D-5EA33518DB56}"/>
              </a:ext>
            </a:extLst>
          </p:cNvPr>
          <p:cNvSpPr>
            <a:spLocks noGrp="1"/>
          </p:cNvSpPr>
          <p:nvPr>
            <p:ph type="subTitle" idx="1" hasCustomPrompt="1"/>
          </p:nvPr>
        </p:nvSpPr>
        <p:spPr>
          <a:xfrm>
            <a:off x="1271464" y="1777778"/>
            <a:ext cx="5092129" cy="3980441"/>
          </a:xfrm>
          <a:prstGeom prst="rect">
            <a:avLst/>
          </a:prstGeom>
        </p:spPr>
        <p:txBody>
          <a:bodyPr/>
          <a:lstStyle>
            <a:lvl1pPr marL="0" indent="0" algn="ctr">
              <a:buNone/>
              <a:defRPr sz="2400" i="0">
                <a:solidFill>
                  <a:schemeClr val="tx1"/>
                </a:solidFill>
                <a:latin typeface="+mn-lt"/>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Insert text here</a:t>
            </a:r>
          </a:p>
        </p:txBody>
      </p:sp>
      <p:sp>
        <p:nvSpPr>
          <p:cNvPr id="8" name="Picture Placeholder 7">
            <a:extLst>
              <a:ext uri="{FF2B5EF4-FFF2-40B4-BE49-F238E27FC236}">
                <a16:creationId xmlns:a16="http://schemas.microsoft.com/office/drawing/2014/main" id="{389E9D23-EFB9-84DD-F583-068C0D1483EB}"/>
              </a:ext>
            </a:extLst>
          </p:cNvPr>
          <p:cNvSpPr>
            <a:spLocks noGrp="1"/>
          </p:cNvSpPr>
          <p:nvPr>
            <p:ph type="pic" sz="quarter" idx="10"/>
          </p:nvPr>
        </p:nvSpPr>
        <p:spPr>
          <a:xfrm>
            <a:off x="7269823" y="2004285"/>
            <a:ext cx="4176712" cy="3527425"/>
          </a:xfrm>
          <a:prstGeom prst="rect">
            <a:avLst/>
          </a:prstGeom>
        </p:spPr>
        <p:txBody>
          <a:bodyPr/>
          <a:lstStyle/>
          <a:p>
            <a:endParaRPr lang="en-US"/>
          </a:p>
        </p:txBody>
      </p:sp>
      <p:pic>
        <p:nvPicPr>
          <p:cNvPr id="2" name="Picture 1">
            <a:extLst>
              <a:ext uri="{FF2B5EF4-FFF2-40B4-BE49-F238E27FC236}">
                <a16:creationId xmlns:a16="http://schemas.microsoft.com/office/drawing/2014/main" id="{2B7A227A-ABF6-95B1-E29D-199EA7ACD6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344" y="6051768"/>
            <a:ext cx="2385139" cy="684110"/>
          </a:xfrm>
          <a:prstGeom prst="rect">
            <a:avLst/>
          </a:prstGeom>
        </p:spPr>
      </p:pic>
    </p:spTree>
    <p:extLst>
      <p:ext uri="{BB962C8B-B14F-4D97-AF65-F5344CB8AC3E}">
        <p14:creationId xmlns:p14="http://schemas.microsoft.com/office/powerpoint/2010/main" val="65853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content">
    <p:spTree>
      <p:nvGrpSpPr>
        <p:cNvPr id="1" name=""/>
        <p:cNvGrpSpPr/>
        <p:nvPr/>
      </p:nvGrpSpPr>
      <p:grpSpPr>
        <a:xfrm>
          <a:off x="0" y="0"/>
          <a:ext cx="0" cy="0"/>
          <a:chOff x="0" y="0"/>
          <a:chExt cx="0" cy="0"/>
        </a:xfrm>
      </p:grpSpPr>
      <p:pic>
        <p:nvPicPr>
          <p:cNvPr id="5" name="Picture 8" descr="C:\Users\charlottea\AppData\Local\Microsoft\Windows\Temporary Internet Files\Content.Outlook\R6285HC7\curve-024d5a-c.png">
            <a:extLst>
              <a:ext uri="{FF2B5EF4-FFF2-40B4-BE49-F238E27FC236}">
                <a16:creationId xmlns:a16="http://schemas.microsoft.com/office/drawing/2014/main" id="{E324D31A-6506-9A18-EBF1-CCB90F7CEB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688" y="0"/>
            <a:ext cx="12309583" cy="17777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87D9B8E-3642-FB52-8698-B4A9ABDE104A}"/>
              </a:ext>
            </a:extLst>
          </p:cNvPr>
          <p:cNvSpPr>
            <a:spLocks noGrp="1"/>
          </p:cNvSpPr>
          <p:nvPr>
            <p:ph type="ctrTitle" hasCustomPrompt="1"/>
          </p:nvPr>
        </p:nvSpPr>
        <p:spPr>
          <a:xfrm>
            <a:off x="914400" y="116632"/>
            <a:ext cx="10363200" cy="869652"/>
          </a:xfrm>
          <a:prstGeom prst="rect">
            <a:avLst/>
          </a:prstGeom>
        </p:spPr>
        <p:txBody>
          <a:bodyPr/>
          <a:lstStyle>
            <a:lvl1pPr>
              <a:defRPr sz="4400">
                <a:solidFill>
                  <a:schemeClr val="bg1"/>
                </a:solidFill>
                <a:latin typeface="+mj-lt"/>
              </a:defRPr>
            </a:lvl1pPr>
          </a:lstStyle>
          <a:p>
            <a:r>
              <a:rPr lang="en-US" dirty="0"/>
              <a:t>Title</a:t>
            </a:r>
          </a:p>
        </p:txBody>
      </p:sp>
      <p:sp>
        <p:nvSpPr>
          <p:cNvPr id="10" name="Subtitle 2">
            <a:extLst>
              <a:ext uri="{FF2B5EF4-FFF2-40B4-BE49-F238E27FC236}">
                <a16:creationId xmlns:a16="http://schemas.microsoft.com/office/drawing/2014/main" id="{8907DD1C-F820-307D-7934-4E3C2F439626}"/>
              </a:ext>
            </a:extLst>
          </p:cNvPr>
          <p:cNvSpPr>
            <a:spLocks noGrp="1"/>
          </p:cNvSpPr>
          <p:nvPr>
            <p:ph type="subTitle" idx="1" hasCustomPrompt="1"/>
          </p:nvPr>
        </p:nvSpPr>
        <p:spPr>
          <a:xfrm>
            <a:off x="767408" y="2060848"/>
            <a:ext cx="10657184" cy="3600400"/>
          </a:xfrm>
          <a:prstGeom prst="rect">
            <a:avLst/>
          </a:prstGeom>
        </p:spPr>
        <p:txBody>
          <a:bodyPr/>
          <a:lstStyle>
            <a:lvl1pPr marL="0" indent="0" algn="ctr">
              <a:buNone/>
              <a:defRPr sz="2400" i="0">
                <a:solidFill>
                  <a:schemeClr val="tx1"/>
                </a:solidFill>
                <a:latin typeface="+mn-lt"/>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Insert text here</a:t>
            </a:r>
          </a:p>
        </p:txBody>
      </p:sp>
      <p:pic>
        <p:nvPicPr>
          <p:cNvPr id="2" name="Picture 1">
            <a:extLst>
              <a:ext uri="{FF2B5EF4-FFF2-40B4-BE49-F238E27FC236}">
                <a16:creationId xmlns:a16="http://schemas.microsoft.com/office/drawing/2014/main" id="{A2524A59-81F1-F81A-B1A0-B97F2FB832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344" y="6051768"/>
            <a:ext cx="2385139" cy="6841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content">
    <p:spTree>
      <p:nvGrpSpPr>
        <p:cNvPr id="1" name=""/>
        <p:cNvGrpSpPr/>
        <p:nvPr/>
      </p:nvGrpSpPr>
      <p:grpSpPr>
        <a:xfrm>
          <a:off x="0" y="0"/>
          <a:ext cx="0" cy="0"/>
          <a:chOff x="0" y="0"/>
          <a:chExt cx="0" cy="0"/>
        </a:xfrm>
      </p:grpSpPr>
      <p:pic>
        <p:nvPicPr>
          <p:cNvPr id="5" name="Picture 8" descr="C:\Users\charlottea\AppData\Local\Microsoft\Windows\Temporary Internet Files\Content.Outlook\R6285HC7\curve-024d5a-c.png">
            <a:extLst>
              <a:ext uri="{FF2B5EF4-FFF2-40B4-BE49-F238E27FC236}">
                <a16:creationId xmlns:a16="http://schemas.microsoft.com/office/drawing/2014/main" id="{E324D31A-6506-9A18-EBF1-CCB90F7CEB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688" y="0"/>
            <a:ext cx="12309583" cy="177777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87D9B8E-3642-FB52-8698-B4A9ABDE104A}"/>
              </a:ext>
            </a:extLst>
          </p:cNvPr>
          <p:cNvSpPr>
            <a:spLocks noGrp="1"/>
          </p:cNvSpPr>
          <p:nvPr>
            <p:ph type="ctrTitle" hasCustomPrompt="1"/>
          </p:nvPr>
        </p:nvSpPr>
        <p:spPr>
          <a:xfrm>
            <a:off x="914400" y="116632"/>
            <a:ext cx="10363200" cy="869652"/>
          </a:xfrm>
          <a:prstGeom prst="rect">
            <a:avLst/>
          </a:prstGeom>
        </p:spPr>
        <p:txBody>
          <a:bodyPr/>
          <a:lstStyle>
            <a:lvl1pPr>
              <a:defRPr sz="4400">
                <a:solidFill>
                  <a:schemeClr val="bg1"/>
                </a:solidFill>
                <a:latin typeface="+mj-lt"/>
              </a:defRPr>
            </a:lvl1pPr>
          </a:lstStyle>
          <a:p>
            <a:r>
              <a:rPr lang="en-US" dirty="0"/>
              <a:t>Title</a:t>
            </a:r>
          </a:p>
        </p:txBody>
      </p:sp>
      <p:sp>
        <p:nvSpPr>
          <p:cNvPr id="10" name="Subtitle 2">
            <a:extLst>
              <a:ext uri="{FF2B5EF4-FFF2-40B4-BE49-F238E27FC236}">
                <a16:creationId xmlns:a16="http://schemas.microsoft.com/office/drawing/2014/main" id="{8907DD1C-F820-307D-7934-4E3C2F439626}"/>
              </a:ext>
            </a:extLst>
          </p:cNvPr>
          <p:cNvSpPr>
            <a:spLocks noGrp="1"/>
          </p:cNvSpPr>
          <p:nvPr>
            <p:ph type="subTitle" idx="1" hasCustomPrompt="1"/>
          </p:nvPr>
        </p:nvSpPr>
        <p:spPr>
          <a:xfrm>
            <a:off x="767408" y="2060848"/>
            <a:ext cx="10657184" cy="3600400"/>
          </a:xfrm>
          <a:prstGeom prst="rect">
            <a:avLst/>
          </a:prstGeom>
        </p:spPr>
        <p:txBody>
          <a:bodyPr/>
          <a:lstStyle>
            <a:lvl1pPr marL="0" indent="0" algn="l">
              <a:buNone/>
              <a:defRPr sz="2400" i="0">
                <a:solidFill>
                  <a:schemeClr val="tx1"/>
                </a:solidFill>
                <a:latin typeface="+mn-lt"/>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Insert text here</a:t>
            </a:r>
          </a:p>
        </p:txBody>
      </p:sp>
      <p:pic>
        <p:nvPicPr>
          <p:cNvPr id="2" name="Picture 1">
            <a:extLst>
              <a:ext uri="{FF2B5EF4-FFF2-40B4-BE49-F238E27FC236}">
                <a16:creationId xmlns:a16="http://schemas.microsoft.com/office/drawing/2014/main" id="{C227B7F8-B040-C1AB-587E-ED9166A61F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344" y="6051768"/>
            <a:ext cx="2385139" cy="684110"/>
          </a:xfrm>
          <a:prstGeom prst="rect">
            <a:avLst/>
          </a:prstGeom>
        </p:spPr>
      </p:pic>
    </p:spTree>
    <p:extLst>
      <p:ext uri="{BB962C8B-B14F-4D97-AF65-F5344CB8AC3E}">
        <p14:creationId xmlns:p14="http://schemas.microsoft.com/office/powerpoint/2010/main" val="265899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 title ">
    <p:bg>
      <p:bgPr>
        <a:solidFill>
          <a:srgbClr val="009FAE"/>
        </a:solidFill>
        <a:effectLst/>
      </p:bgPr>
    </p:bg>
    <p:spTree>
      <p:nvGrpSpPr>
        <p:cNvPr id="1" name=""/>
        <p:cNvGrpSpPr/>
        <p:nvPr/>
      </p:nvGrpSpPr>
      <p:grpSpPr>
        <a:xfrm>
          <a:off x="0" y="0"/>
          <a:ext cx="0" cy="0"/>
          <a:chOff x="0" y="0"/>
          <a:chExt cx="0" cy="0"/>
        </a:xfrm>
      </p:grpSpPr>
      <p:pic>
        <p:nvPicPr>
          <p:cNvPr id="9" name="Picture 3" descr="C:\Users\charlottea\AppData\Local\Microsoft\Windows\Temporary Internet Files\Content.Outlook\R6285HC7\curve-ffffff-c.png">
            <a:extLst>
              <a:ext uri="{FF2B5EF4-FFF2-40B4-BE49-F238E27FC236}">
                <a16:creationId xmlns:a16="http://schemas.microsoft.com/office/drawing/2014/main" id="{70FBB76C-ED41-435E-5BD9-2A3CA8519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342" y="0"/>
            <a:ext cx="12240683" cy="177777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B1DA91D2-F3FA-C300-FBCF-65F839AF7589}"/>
              </a:ext>
            </a:extLst>
          </p:cNvPr>
          <p:cNvCxnSpPr>
            <a:cxnSpLocks/>
          </p:cNvCxnSpPr>
          <p:nvPr userDrawn="1"/>
        </p:nvCxnSpPr>
        <p:spPr>
          <a:xfrm flipH="1">
            <a:off x="1703512" y="4077072"/>
            <a:ext cx="8784976"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2452AE-1BDD-19A5-50B7-F19534E7D557}"/>
              </a:ext>
            </a:extLst>
          </p:cNvPr>
          <p:cNvSpPr>
            <a:spLocks noGrp="1"/>
          </p:cNvSpPr>
          <p:nvPr>
            <p:ph type="ctrTitle" hasCustomPrompt="1"/>
          </p:nvPr>
        </p:nvSpPr>
        <p:spPr>
          <a:xfrm>
            <a:off x="914399" y="3030669"/>
            <a:ext cx="10363200" cy="869652"/>
          </a:xfrm>
          <a:prstGeom prst="rect">
            <a:avLst/>
          </a:prstGeom>
        </p:spPr>
        <p:txBody>
          <a:bodyPr/>
          <a:lstStyle>
            <a:lvl1pPr>
              <a:defRPr sz="4400">
                <a:solidFill>
                  <a:schemeClr val="bg1"/>
                </a:solidFill>
                <a:latin typeface="+mj-lt"/>
              </a:defRPr>
            </a:lvl1pPr>
          </a:lstStyle>
          <a:p>
            <a:r>
              <a:rPr lang="en-US" dirty="0"/>
              <a:t>Title</a:t>
            </a:r>
          </a:p>
        </p:txBody>
      </p:sp>
      <p:pic>
        <p:nvPicPr>
          <p:cNvPr id="5" name="Picture 4">
            <a:extLst>
              <a:ext uri="{FF2B5EF4-FFF2-40B4-BE49-F238E27FC236}">
                <a16:creationId xmlns:a16="http://schemas.microsoft.com/office/drawing/2014/main" id="{8FC0A894-E859-90D4-D7F6-BC7653CEED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6750" y="116632"/>
            <a:ext cx="3178499" cy="911663"/>
          </a:xfrm>
          <a:prstGeom prst="rect">
            <a:avLst/>
          </a:prstGeom>
        </p:spPr>
      </p:pic>
    </p:spTree>
    <p:extLst>
      <p:ext uri="{BB962C8B-B14F-4D97-AF65-F5344CB8AC3E}">
        <p14:creationId xmlns:p14="http://schemas.microsoft.com/office/powerpoint/2010/main" val="364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eneral content">
    <p:bg>
      <p:bgPr>
        <a:solidFill>
          <a:srgbClr val="009FAE"/>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647A806-3A47-5965-1165-EF4DCDBCEFAB}"/>
              </a:ext>
            </a:extLst>
          </p:cNvPr>
          <p:cNvSpPr>
            <a:spLocks noGrp="1"/>
          </p:cNvSpPr>
          <p:nvPr>
            <p:ph sz="quarter" idx="10"/>
          </p:nvPr>
        </p:nvSpPr>
        <p:spPr>
          <a:xfrm>
            <a:off x="407988" y="404813"/>
            <a:ext cx="11376025" cy="54006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a:extLst>
              <a:ext uri="{FF2B5EF4-FFF2-40B4-BE49-F238E27FC236}">
                <a16:creationId xmlns:a16="http://schemas.microsoft.com/office/drawing/2014/main" id="{1524FCEB-8FE8-F33C-D43E-3F2375244E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36" y="6021288"/>
            <a:ext cx="2411888" cy="691782"/>
          </a:xfrm>
          <a:prstGeom prst="rect">
            <a:avLst/>
          </a:prstGeom>
        </p:spPr>
      </p:pic>
    </p:spTree>
    <p:extLst>
      <p:ext uri="{BB962C8B-B14F-4D97-AF65-F5344CB8AC3E}">
        <p14:creationId xmlns:p14="http://schemas.microsoft.com/office/powerpoint/2010/main" val="168734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age/vid content">
    <p:bg>
      <p:bgPr>
        <a:solidFill>
          <a:srgbClr val="009FA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9DE542-7170-F625-BB6A-205CF8AB2349}"/>
              </a:ext>
            </a:extLst>
          </p:cNvPr>
          <p:cNvSpPr>
            <a:spLocks noGrp="1"/>
          </p:cNvSpPr>
          <p:nvPr>
            <p:ph type="pic" sz="quarter" idx="10"/>
          </p:nvPr>
        </p:nvSpPr>
        <p:spPr>
          <a:xfrm>
            <a:off x="479425" y="476250"/>
            <a:ext cx="10945813" cy="5040313"/>
          </a:xfrm>
          <a:prstGeom prst="rect">
            <a:avLst/>
          </a:prstGeom>
        </p:spPr>
        <p:txBody>
          <a:bodyPr/>
          <a:lstStyle/>
          <a:p>
            <a:endParaRPr lang="en-US"/>
          </a:p>
        </p:txBody>
      </p:sp>
      <p:pic>
        <p:nvPicPr>
          <p:cNvPr id="5" name="Picture 4">
            <a:extLst>
              <a:ext uri="{FF2B5EF4-FFF2-40B4-BE49-F238E27FC236}">
                <a16:creationId xmlns:a16="http://schemas.microsoft.com/office/drawing/2014/main" id="{3BB1BD43-F91C-4D29-8920-643F7975A1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36" y="6021288"/>
            <a:ext cx="2411888" cy="691782"/>
          </a:xfrm>
          <a:prstGeom prst="rect">
            <a:avLst/>
          </a:prstGeom>
        </p:spPr>
      </p:pic>
    </p:spTree>
    <p:extLst>
      <p:ext uri="{BB962C8B-B14F-4D97-AF65-F5344CB8AC3E}">
        <p14:creationId xmlns:p14="http://schemas.microsoft.com/office/powerpoint/2010/main" val="17968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image/vid conten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D7A42-EDA7-9BF7-E7C1-4CCC65BC2BD8}"/>
              </a:ext>
            </a:extLst>
          </p:cNvPr>
          <p:cNvSpPr/>
          <p:nvPr userDrawn="1"/>
        </p:nvSpPr>
        <p:spPr>
          <a:xfrm>
            <a:off x="-72008" y="5733256"/>
            <a:ext cx="12288688" cy="1124744"/>
          </a:xfrm>
          <a:prstGeom prst="rect">
            <a:avLst/>
          </a:prstGeom>
          <a:solidFill>
            <a:srgbClr val="009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469DE542-7170-F625-BB6A-205CF8AB2349}"/>
              </a:ext>
            </a:extLst>
          </p:cNvPr>
          <p:cNvSpPr>
            <a:spLocks noGrp="1"/>
          </p:cNvSpPr>
          <p:nvPr>
            <p:ph type="pic" sz="quarter" idx="10"/>
          </p:nvPr>
        </p:nvSpPr>
        <p:spPr>
          <a:xfrm>
            <a:off x="479376" y="366991"/>
            <a:ext cx="10945813" cy="5040313"/>
          </a:xfrm>
          <a:prstGeom prst="rect">
            <a:avLst/>
          </a:prstGeom>
        </p:spPr>
        <p:txBody>
          <a:bodyPr/>
          <a:lstStyle/>
          <a:p>
            <a:endParaRPr lang="en-US"/>
          </a:p>
        </p:txBody>
      </p:sp>
      <p:pic>
        <p:nvPicPr>
          <p:cNvPr id="5" name="Picture 4">
            <a:extLst>
              <a:ext uri="{FF2B5EF4-FFF2-40B4-BE49-F238E27FC236}">
                <a16:creationId xmlns:a16="http://schemas.microsoft.com/office/drawing/2014/main" id="{2A58AE27-0B91-DF64-1B77-B691C92E2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36" y="6021288"/>
            <a:ext cx="2411888" cy="691782"/>
          </a:xfrm>
          <a:prstGeom prst="rect">
            <a:avLst/>
          </a:prstGeom>
        </p:spPr>
      </p:pic>
    </p:spTree>
    <p:extLst>
      <p:ext uri="{BB962C8B-B14F-4D97-AF65-F5344CB8AC3E}">
        <p14:creationId xmlns:p14="http://schemas.microsoft.com/office/powerpoint/2010/main" val="13596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image/vid conten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6D7A42-EDA7-9BF7-E7C1-4CCC65BC2BD8}"/>
              </a:ext>
            </a:extLst>
          </p:cNvPr>
          <p:cNvSpPr/>
          <p:nvPr userDrawn="1"/>
        </p:nvSpPr>
        <p:spPr>
          <a:xfrm>
            <a:off x="-72008" y="5733256"/>
            <a:ext cx="12288688" cy="1124744"/>
          </a:xfrm>
          <a:prstGeom prst="rect">
            <a:avLst/>
          </a:prstGeom>
          <a:solidFill>
            <a:srgbClr val="009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2805EB4-7C8E-CF22-CADD-BC2ADC59B130}"/>
              </a:ext>
            </a:extLst>
          </p:cNvPr>
          <p:cNvSpPr>
            <a:spLocks noGrp="1"/>
          </p:cNvSpPr>
          <p:nvPr>
            <p:ph type="ctrTitle" hasCustomPrompt="1"/>
          </p:nvPr>
        </p:nvSpPr>
        <p:spPr>
          <a:xfrm>
            <a:off x="914400" y="1327126"/>
            <a:ext cx="10363200" cy="869652"/>
          </a:xfrm>
          <a:prstGeom prst="rect">
            <a:avLst/>
          </a:prstGeom>
        </p:spPr>
        <p:txBody>
          <a:bodyPr/>
          <a:lstStyle>
            <a:lvl1pPr>
              <a:defRPr sz="4400">
                <a:solidFill>
                  <a:schemeClr val="tx1"/>
                </a:solidFill>
                <a:latin typeface="+mj-lt"/>
              </a:defRPr>
            </a:lvl1pPr>
          </a:lstStyle>
          <a:p>
            <a:r>
              <a:rPr lang="en-US" dirty="0"/>
              <a:t>Title</a:t>
            </a:r>
          </a:p>
        </p:txBody>
      </p:sp>
      <p:sp>
        <p:nvSpPr>
          <p:cNvPr id="6" name="Subtitle 2">
            <a:extLst>
              <a:ext uri="{FF2B5EF4-FFF2-40B4-BE49-F238E27FC236}">
                <a16:creationId xmlns:a16="http://schemas.microsoft.com/office/drawing/2014/main" id="{2D3A0D60-FA83-733A-489E-6DEF8CD4ECEA}"/>
              </a:ext>
            </a:extLst>
          </p:cNvPr>
          <p:cNvSpPr>
            <a:spLocks noGrp="1"/>
          </p:cNvSpPr>
          <p:nvPr>
            <p:ph type="subTitle" idx="1" hasCustomPrompt="1"/>
          </p:nvPr>
        </p:nvSpPr>
        <p:spPr>
          <a:xfrm>
            <a:off x="1828800" y="2434671"/>
            <a:ext cx="8534400" cy="1752600"/>
          </a:xfrm>
          <a:prstGeom prst="rect">
            <a:avLst/>
          </a:prstGeom>
        </p:spPr>
        <p:txBody>
          <a:bodyPr/>
          <a:lstStyle>
            <a:lvl1pPr marL="0" indent="0" algn="ctr">
              <a:buNone/>
              <a:defRPr sz="2400" i="0">
                <a:solidFill>
                  <a:schemeClr val="tx1"/>
                </a:solidFill>
                <a:latin typeface="+mn-lt"/>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Insert text </a:t>
            </a:r>
          </a:p>
        </p:txBody>
      </p:sp>
      <p:pic>
        <p:nvPicPr>
          <p:cNvPr id="3" name="Picture 2">
            <a:extLst>
              <a:ext uri="{FF2B5EF4-FFF2-40B4-BE49-F238E27FC236}">
                <a16:creationId xmlns:a16="http://schemas.microsoft.com/office/drawing/2014/main" id="{DC97965B-7C70-DB1A-0C0F-F019F24A3C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336" y="6021288"/>
            <a:ext cx="2411888" cy="691782"/>
          </a:xfrm>
          <a:prstGeom prst="rect">
            <a:avLst/>
          </a:prstGeom>
        </p:spPr>
      </p:pic>
    </p:spTree>
    <p:extLst>
      <p:ext uri="{BB962C8B-B14F-4D97-AF65-F5344CB8AC3E}">
        <p14:creationId xmlns:p14="http://schemas.microsoft.com/office/powerpoint/2010/main" val="123875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6" r:id="rId2"/>
    <p:sldLayoutId id="2147483660" r:id="rId3"/>
    <p:sldLayoutId id="2147483671" r:id="rId4"/>
    <p:sldLayoutId id="2147483664" r:id="rId5"/>
    <p:sldLayoutId id="2147483667" r:id="rId6"/>
    <p:sldLayoutId id="2147483668" r:id="rId7"/>
    <p:sldLayoutId id="2147483669" r:id="rId8"/>
    <p:sldLayoutId id="2147483672" r:id="rId9"/>
    <p:sldLayoutId id="2147483670" r:id="rId10"/>
    <p:sldLayoutId id="2147483665" r:id="rId11"/>
  </p:sldLayoutIdLst>
  <p:txStyles>
    <p:titleStyle>
      <a:lvl1pPr algn="ctr" rtl="0" eaLnBrk="1" fontAlgn="base" hangingPunct="1">
        <a:spcBef>
          <a:spcPct val="0"/>
        </a:spcBef>
        <a:spcAft>
          <a:spcPct val="0"/>
        </a:spcAft>
        <a:defRPr lang="en-US" sz="2800" b="1" dirty="0" smtClean="0">
          <a:solidFill>
            <a:schemeClr val="accent5">
              <a:lumMod val="25000"/>
            </a:schemeClr>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5">
              <a:lumMod val="25000"/>
            </a:schemeClr>
          </a:solidFill>
          <a:latin typeface="Arial Narrow" panose="020B0606020202030204" pitchFamily="34" charset="0"/>
          <a:ea typeface="+mn-ea"/>
          <a:cs typeface="Arial Narrow" panose="020B0606020202030204" pitchFamily="34" charset="0"/>
        </a:defRPr>
      </a:lvl1pPr>
      <a:lvl2pPr marL="742950" indent="-285750" algn="l" rtl="0" eaLnBrk="1" fontAlgn="base" hangingPunct="1">
        <a:spcBef>
          <a:spcPct val="20000"/>
        </a:spcBef>
        <a:spcAft>
          <a:spcPct val="0"/>
        </a:spcAft>
        <a:buChar char="–"/>
        <a:defRPr sz="2800">
          <a:solidFill>
            <a:schemeClr val="tx1"/>
          </a:solidFill>
          <a:latin typeface="Arial Narrow" panose="020B0606020202030204" pitchFamily="34" charset="0"/>
          <a:cs typeface="Arial Narrow" panose="020B0606020202030204" pitchFamily="34" charset="0"/>
        </a:defRPr>
      </a:lvl2pPr>
      <a:lvl3pPr marL="1143000" indent="-228600" algn="l" rtl="0" eaLnBrk="1" fontAlgn="base" hangingPunct="1">
        <a:spcBef>
          <a:spcPct val="20000"/>
        </a:spcBef>
        <a:spcAft>
          <a:spcPct val="0"/>
        </a:spcAft>
        <a:buChar char="•"/>
        <a:defRPr sz="2400">
          <a:solidFill>
            <a:schemeClr val="tx1"/>
          </a:solidFill>
          <a:latin typeface="Arial Narrow" panose="020B0606020202030204" pitchFamily="34" charset="0"/>
          <a:cs typeface="Arial Narrow" panose="020B0606020202030204" pitchFamily="34" charset="0"/>
        </a:defRPr>
      </a:lvl3pPr>
      <a:lvl4pPr marL="1600200" indent="-228600" algn="l" rtl="0" eaLnBrk="1" fontAlgn="base" hangingPunct="1">
        <a:spcBef>
          <a:spcPct val="20000"/>
        </a:spcBef>
        <a:spcAft>
          <a:spcPct val="0"/>
        </a:spcAft>
        <a:buChar char="–"/>
        <a:defRPr sz="2000">
          <a:solidFill>
            <a:schemeClr val="tx1"/>
          </a:solidFill>
          <a:latin typeface="Arial Narrow" panose="020B0606020202030204" pitchFamily="34" charset="0"/>
          <a:cs typeface="Arial Narrow" panose="020B0606020202030204" pitchFamily="34" charset="0"/>
        </a:defRPr>
      </a:lvl4pPr>
      <a:lvl5pPr marL="2057400" indent="-228600" algn="l" rtl="0" eaLnBrk="1" fontAlgn="base" hangingPunct="1">
        <a:spcBef>
          <a:spcPct val="20000"/>
        </a:spcBef>
        <a:spcAft>
          <a:spcPct val="0"/>
        </a:spcAft>
        <a:buChar char="»"/>
        <a:defRPr sz="2000">
          <a:solidFill>
            <a:schemeClr val="tx1"/>
          </a:solidFill>
          <a:latin typeface="Arial Narrow" panose="020B0606020202030204" pitchFamily="34" charset="0"/>
          <a:cs typeface="Arial Narrow" panose="020B0606020202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9c6c58561c5798526a53-0bdc0cf7ef9d8cd31f8f87557a525225.r49.cf1.rackcdn.com/C%2B%20Other%20Help%20Guides%20New.pdf" TargetMode="External"/><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d68c8f77f1fb3ea73974-0bdc0cf7ef9d8cd31f8f87557a525225.ssl.cf1.rackcdn.com/Best%20Practice%20Campaigns%20New.pdf"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hyperlink" Target="https://d68c8f77f1fb3ea73974-0bdc0cf7ef9d8cd31f8f87557a525225.ssl.cf1.rackcdn.com/C%2B%20Reactivation%20Letter%20New.pptx" TargetMode="External"/><Relationship Id="rId13" Type="http://schemas.openxmlformats.org/officeDocument/2006/relationships/hyperlink" Target="https://d68c8f77f1fb3ea73974-0bdc0cf7ef9d8cd31f8f87557a525225.ssl.cf1.rackcdn.com/C%2B%20OHS%20Whitening%20New%20power%20point.pptx" TargetMode="External"/><Relationship Id="rId18" Type="http://schemas.openxmlformats.org/officeDocument/2006/relationships/hyperlink" Target="https://d68c8f77f1fb3ea73974-0bdc0cf7ef9d8cd31f8f87557a525225.ssl.cf1.rackcdn.com/C%2B%20Extraction%20to%20Options%20New.pptx" TargetMode="External"/><Relationship Id="rId3" Type="http://schemas.openxmlformats.org/officeDocument/2006/relationships/hyperlink" Target="https://d68c8f77f1fb3ea73974-0bdc0cf7ef9d8cd31f8f87557a525225.ssl.cf1.rackcdn.com/C%2B%20General%20Newsletter%20New.pptx" TargetMode="External"/><Relationship Id="rId7" Type="http://schemas.openxmlformats.org/officeDocument/2006/relationships/hyperlink" Target="https://d68c8f77f1fb3ea73974-0bdc0cf7ef9d8cd31f8f87557a525225.ssl.cf1.rackcdn.com/C%2B%20Extraction%20Aftercare%20New.pptx" TargetMode="External"/><Relationship Id="rId12" Type="http://schemas.openxmlformats.org/officeDocument/2006/relationships/hyperlink" Target="https://d68c8f77f1fb3ea73974-0bdc0cf7ef9d8cd31f8f87557a525225.ssl.cf1.rackcdn.com/C%2B%20OHS%20Straightening%20New%20power%20point.pptx" TargetMode="External"/><Relationship Id="rId17" Type="http://schemas.openxmlformats.org/officeDocument/2006/relationships/hyperlink" Target="https://d68c8f77f1fb3ea73974-0bdc0cf7ef9d8cd31f8f87557a525225.ssl.cf1.rackcdn.com/C%2B%20Google%20Review%20New.pptx" TargetMode="External"/><Relationship Id="rId2" Type="http://schemas.openxmlformats.org/officeDocument/2006/relationships/hyperlink" Target="https://d68c8f77f1fb3ea73974-0bdc0cf7ef9d8cd31f8f87557a525225.ssl.cf1.rackcdn.com/C%2B%20General%20Marketing%20New.pptx" TargetMode="External"/><Relationship Id="rId16" Type="http://schemas.openxmlformats.org/officeDocument/2006/relationships/hyperlink" Target="https://d68c8f77f1fb3ea73974-0bdc0cf7ef9d8cd31f8f87557a525225.ssl.cf1.rackcdn.com/C%2B%20re-activation%20email%20new.pptx" TargetMode="External"/><Relationship Id="rId1" Type="http://schemas.openxmlformats.org/officeDocument/2006/relationships/slideLayout" Target="../slideLayouts/slideLayout6.xml"/><Relationship Id="rId6" Type="http://schemas.openxmlformats.org/officeDocument/2006/relationships/hyperlink" Target="https://d68c8f77f1fb3ea73974-0bdc0cf7ef9d8cd31f8f87557a525225.ssl.cf1.rackcdn.com/C%2B%20New%20Patient%20Welcome%20New.pptx" TargetMode="External"/><Relationship Id="rId11" Type="http://schemas.openxmlformats.org/officeDocument/2006/relationships/hyperlink" Target="https://d68c8f77f1fb3ea73974-0bdc0cf7ef9d8cd31f8f87557a525225.ssl.cf1.rackcdn.com/C%2B%20OHS%20FA%20New%20power%20point%20.pptx" TargetMode="External"/><Relationship Id="rId5" Type="http://schemas.openxmlformats.org/officeDocument/2006/relationships/hyperlink" Target="https://d68c8f77f1fb3ea73974-0bdc0cf7ef9d8cd31f8f87557a525225.ssl.cf1.rackcdn.com/C%2B%20Happy%20Birthday%20with%20offer%20New.pptx" TargetMode="External"/><Relationship Id="rId15" Type="http://schemas.openxmlformats.org/officeDocument/2006/relationships/hyperlink" Target="https://d68c8f77f1fb3ea73974-0bdc0cf7ef9d8cd31f8f87557a525225.ssl.cf1.rackcdn.com/C%2B%20Pre%20Extraction%20Instructions%20and%20Advice%20New.pptx" TargetMode="External"/><Relationship Id="rId10" Type="http://schemas.openxmlformats.org/officeDocument/2006/relationships/hyperlink" Target="https://d68c8f77f1fb3ea73974-0bdc0cf7ef9d8cd31f8f87557a525225.ssl.cf1.rackcdn.com/C%2B%20Hygiene%20to%20Whtening%20New.pptx" TargetMode="External"/><Relationship Id="rId19" Type="http://schemas.openxmlformats.org/officeDocument/2006/relationships/hyperlink" Target="https://d68c8f77f1fb3ea73974-0bdc0cf7ef9d8cd31f8f87557a525225.ssl.cf1.rackcdn.com/C%2B%20Invisalign%20Consult%20to%20Treatment%20New.pptx" TargetMode="External"/><Relationship Id="rId4" Type="http://schemas.openxmlformats.org/officeDocument/2006/relationships/hyperlink" Target="https://d68c8f77f1fb3ea73974-0bdc0cf7ef9d8cd31f8f87557a525225.ssl.cf1.rackcdn.com/C%2B%20Happy%20Birthday%20-%20No%20Offer%20New.pdf" TargetMode="External"/><Relationship Id="rId9" Type="http://schemas.openxmlformats.org/officeDocument/2006/relationships/hyperlink" Target="https://d68c8f77f1fb3ea73974-0bdc0cf7ef9d8cd31f8f87557a525225.ssl.cf1.rackcdn.com/C%2B%20Exam%20to%20Hygiene%20New.pptx" TargetMode="External"/><Relationship Id="rId14" Type="http://schemas.openxmlformats.org/officeDocument/2006/relationships/hyperlink" Target="https://d68c8f77f1fb3ea73974-0bdc0cf7ef9d8cd31f8f87557a525225.ssl.cf1.rackcdn.com/C%2B%20OHS%20Implants%20New%20power%20point%201.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EF3DE2-1DBD-78D0-8B35-34E4204A82D0}"/>
              </a:ext>
            </a:extLst>
          </p:cNvPr>
          <p:cNvSpPr>
            <a:spLocks noGrp="1"/>
          </p:cNvSpPr>
          <p:nvPr>
            <p:ph type="ctrTitle"/>
          </p:nvPr>
        </p:nvSpPr>
        <p:spPr>
          <a:xfrm>
            <a:off x="476399" y="2348880"/>
            <a:ext cx="5901679" cy="869652"/>
          </a:xfrm>
        </p:spPr>
        <p:txBody>
          <a:bodyPr/>
          <a:lstStyle/>
          <a:p>
            <a:r>
              <a:rPr lang="en-US" dirty="0">
                <a:solidFill>
                  <a:srgbClr val="004C59"/>
                </a:solidFill>
              </a:rPr>
              <a:t>Campaign+ </a:t>
            </a:r>
            <a:br>
              <a:rPr lang="en-US" dirty="0">
                <a:solidFill>
                  <a:srgbClr val="004C59"/>
                </a:solidFill>
              </a:rPr>
            </a:br>
            <a:r>
              <a:rPr lang="en-US" dirty="0">
                <a:solidFill>
                  <a:srgbClr val="004C59"/>
                </a:solidFill>
              </a:rPr>
              <a:t>Information </a:t>
            </a:r>
            <a:br>
              <a:rPr lang="en-US" dirty="0">
                <a:solidFill>
                  <a:srgbClr val="004C59"/>
                </a:solidFill>
              </a:rPr>
            </a:br>
            <a:r>
              <a:rPr lang="en-US" dirty="0">
                <a:solidFill>
                  <a:srgbClr val="004C59"/>
                </a:solidFill>
              </a:rPr>
              <a:t>Pack</a:t>
            </a:r>
            <a:br>
              <a:rPr lang="en-US" dirty="0">
                <a:solidFill>
                  <a:srgbClr val="004C59"/>
                </a:solidFill>
              </a:rPr>
            </a:br>
            <a:r>
              <a:rPr lang="en-US" sz="3200" b="0" i="1" dirty="0">
                <a:solidFill>
                  <a:srgbClr val="004C59"/>
                </a:solidFill>
              </a:rPr>
              <a:t>(Please play as slideshow)</a:t>
            </a:r>
            <a:endParaRPr lang="en-US" b="0" i="1" dirty="0">
              <a:solidFill>
                <a:srgbClr val="004C59"/>
              </a:solidFill>
            </a:endParaRPr>
          </a:p>
        </p:txBody>
      </p:sp>
      <p:pic>
        <p:nvPicPr>
          <p:cNvPr id="2" name="Picture 1" descr="A picture containing text, vector graphics&#10;&#10;Description automatically generated">
            <a:extLst>
              <a:ext uri="{FF2B5EF4-FFF2-40B4-BE49-F238E27FC236}">
                <a16:creationId xmlns:a16="http://schemas.microsoft.com/office/drawing/2014/main" id="{C606E22D-4D09-1FFB-6277-E9BBA7C85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1340768"/>
            <a:ext cx="5187553" cy="5187553"/>
          </a:xfrm>
          <a:prstGeom prst="rect">
            <a:avLst/>
          </a:prstGeom>
        </p:spPr>
      </p:pic>
    </p:spTree>
    <p:extLst>
      <p:ext uri="{BB962C8B-B14F-4D97-AF65-F5344CB8AC3E}">
        <p14:creationId xmlns:p14="http://schemas.microsoft.com/office/powerpoint/2010/main" val="13093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BA53A5-4CBD-36D4-EA75-C2CE79F70C63}"/>
              </a:ext>
            </a:extLst>
          </p:cNvPr>
          <p:cNvPicPr>
            <a:picLocks noChangeAspect="1"/>
          </p:cNvPicPr>
          <p:nvPr/>
        </p:nvPicPr>
        <p:blipFill>
          <a:blip r:embed="rId2"/>
          <a:stretch>
            <a:fillRect/>
          </a:stretch>
        </p:blipFill>
        <p:spPr>
          <a:xfrm>
            <a:off x="2209799" y="1231034"/>
            <a:ext cx="7772400" cy="4395932"/>
          </a:xfrm>
          <a:prstGeom prst="rect">
            <a:avLst/>
          </a:prstGeom>
        </p:spPr>
      </p:pic>
      <p:sp>
        <p:nvSpPr>
          <p:cNvPr id="9" name="TextBox 8">
            <a:extLst>
              <a:ext uri="{FF2B5EF4-FFF2-40B4-BE49-F238E27FC236}">
                <a16:creationId xmlns:a16="http://schemas.microsoft.com/office/drawing/2014/main" id="{D5D1BD55-5108-E1ED-5B55-90B701C54C8A}"/>
              </a:ext>
            </a:extLst>
          </p:cNvPr>
          <p:cNvSpPr txBox="1"/>
          <p:nvPr/>
        </p:nvSpPr>
        <p:spPr>
          <a:xfrm>
            <a:off x="3018875" y="476672"/>
            <a:ext cx="5716630" cy="523220"/>
          </a:xfrm>
          <a:prstGeom prst="rect">
            <a:avLst/>
          </a:prstGeom>
          <a:noFill/>
        </p:spPr>
        <p:txBody>
          <a:bodyPr wrap="none" rtlCol="0">
            <a:spAutoFit/>
          </a:bodyPr>
          <a:lstStyle/>
          <a:p>
            <a:r>
              <a:rPr lang="en-GB" sz="2800" b="1" dirty="0">
                <a:solidFill>
                  <a:srgbClr val="009BA8"/>
                </a:solidFill>
                <a:effectLst/>
                <a:latin typeface="+mn-lt"/>
                <a:hlinkClick r:id="rId3">
                  <a:extLst>
                    <a:ext uri="{A12FA001-AC4F-418D-AE19-62706E023703}">
                      <ahyp:hlinkClr xmlns:ahyp="http://schemas.microsoft.com/office/drawing/2018/hyperlinkcolor" val="tx"/>
                    </a:ext>
                  </a:extLst>
                </a:hlinkClick>
              </a:rPr>
              <a:t>Click </a:t>
            </a:r>
            <a:r>
              <a:rPr lang="en-GB" sz="2800" b="1" dirty="0">
                <a:solidFill>
                  <a:srgbClr val="009BA8"/>
                </a:solidFill>
                <a:latin typeface="+mn-lt"/>
                <a:hlinkClick r:id="rId3">
                  <a:extLst>
                    <a:ext uri="{A12FA001-AC4F-418D-AE19-62706E023703}">
                      <ahyp:hlinkClr xmlns:ahyp="http://schemas.microsoft.com/office/drawing/2018/hyperlinkcolor" val="tx"/>
                    </a:ext>
                  </a:extLst>
                </a:hlinkClick>
              </a:rPr>
              <a:t>Here</a:t>
            </a:r>
            <a:r>
              <a:rPr lang="en-GB" sz="2800" b="1" dirty="0">
                <a:solidFill>
                  <a:srgbClr val="009BA8"/>
                </a:solidFill>
                <a:effectLst/>
                <a:latin typeface="+mn-lt"/>
                <a:hlinkClick r:id="rId3">
                  <a:extLst>
                    <a:ext uri="{A12FA001-AC4F-418D-AE19-62706E023703}">
                      <ahyp:hlinkClr xmlns:ahyp="http://schemas.microsoft.com/office/drawing/2018/hyperlinkcolor" val="tx"/>
                    </a:ext>
                  </a:extLst>
                </a:hlinkClick>
              </a:rPr>
              <a:t> </a:t>
            </a:r>
            <a:r>
              <a:rPr lang="en-GB" sz="2800" b="1" dirty="0">
                <a:solidFill>
                  <a:srgbClr val="004C59"/>
                </a:solidFill>
                <a:effectLst/>
                <a:latin typeface="+mn-lt"/>
              </a:rPr>
              <a:t>for other Help Guides</a:t>
            </a:r>
            <a:endParaRPr lang="en-US" sz="2800" dirty="0">
              <a:solidFill>
                <a:srgbClr val="004C59"/>
              </a:solidFill>
              <a:latin typeface="+mn-lt"/>
            </a:endParaRPr>
          </a:p>
        </p:txBody>
      </p:sp>
      <p:sp>
        <p:nvSpPr>
          <p:cNvPr id="4" name="Rounded Rectangle 3">
            <a:extLst>
              <a:ext uri="{FF2B5EF4-FFF2-40B4-BE49-F238E27FC236}">
                <a16:creationId xmlns:a16="http://schemas.microsoft.com/office/drawing/2014/main" id="{4B7B5162-329C-5EE4-50BE-FC6A0775369F}"/>
              </a:ext>
            </a:extLst>
          </p:cNvPr>
          <p:cNvSpPr/>
          <p:nvPr/>
        </p:nvSpPr>
        <p:spPr>
          <a:xfrm>
            <a:off x="3156692" y="5949280"/>
            <a:ext cx="8411916" cy="646331"/>
          </a:xfrm>
          <a:prstGeom prst="roundRect">
            <a:avLst/>
          </a:prstGeom>
          <a:solidFill>
            <a:srgbClr val="C1E4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87E896-E7AC-C4D6-561E-4C991B9729F3}"/>
              </a:ext>
            </a:extLst>
          </p:cNvPr>
          <p:cNvSpPr txBox="1"/>
          <p:nvPr/>
        </p:nvSpPr>
        <p:spPr>
          <a:xfrm>
            <a:off x="3315291" y="5949280"/>
            <a:ext cx="8058320" cy="646331"/>
          </a:xfrm>
          <a:prstGeom prst="rect">
            <a:avLst/>
          </a:prstGeom>
          <a:noFill/>
        </p:spPr>
        <p:txBody>
          <a:bodyPr wrap="square" rtlCol="0">
            <a:spAutoFit/>
          </a:bodyPr>
          <a:lstStyle/>
          <a:p>
            <a:pPr algn="ctr"/>
            <a:r>
              <a:rPr lang="en-US" b="1" dirty="0">
                <a:solidFill>
                  <a:srgbClr val="FF0000"/>
                </a:solidFill>
              </a:rPr>
              <a:t>Important: If you change your practice email, please update SOE. </a:t>
            </a:r>
          </a:p>
          <a:p>
            <a:pPr algn="ctr"/>
            <a:r>
              <a:rPr lang="en-US" b="1" dirty="0">
                <a:solidFill>
                  <a:srgbClr val="FF0000"/>
                </a:solidFill>
              </a:rPr>
              <a:t>Failing to do this may result in your campaigns failing to send.</a:t>
            </a:r>
          </a:p>
        </p:txBody>
      </p:sp>
    </p:spTree>
    <p:extLst>
      <p:ext uri="{BB962C8B-B14F-4D97-AF65-F5344CB8AC3E}">
        <p14:creationId xmlns:p14="http://schemas.microsoft.com/office/powerpoint/2010/main" val="422632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D61A18-0867-24E3-D5BE-008A187FBBA2}"/>
              </a:ext>
            </a:extLst>
          </p:cNvPr>
          <p:cNvSpPr txBox="1"/>
          <p:nvPr/>
        </p:nvSpPr>
        <p:spPr>
          <a:xfrm>
            <a:off x="-168696" y="1871477"/>
            <a:ext cx="248786" cy="369332"/>
          </a:xfrm>
          <a:prstGeom prst="rect">
            <a:avLst/>
          </a:prstGeom>
          <a:noFill/>
        </p:spPr>
        <p:txBody>
          <a:bodyPr wrap="none" rtlCol="0">
            <a:spAutoFit/>
          </a:bodyPr>
          <a:lstStyle/>
          <a:p>
            <a:r>
              <a:rPr lang="en-US" dirty="0"/>
              <a:t> </a:t>
            </a:r>
          </a:p>
        </p:txBody>
      </p:sp>
      <p:sp>
        <p:nvSpPr>
          <p:cNvPr id="4" name="TextBox 3">
            <a:extLst>
              <a:ext uri="{FF2B5EF4-FFF2-40B4-BE49-F238E27FC236}">
                <a16:creationId xmlns:a16="http://schemas.microsoft.com/office/drawing/2014/main" id="{FDBC665D-6673-6781-37D9-DEF19C38503D}"/>
              </a:ext>
            </a:extLst>
          </p:cNvPr>
          <p:cNvSpPr txBox="1"/>
          <p:nvPr/>
        </p:nvSpPr>
        <p:spPr>
          <a:xfrm>
            <a:off x="309425" y="1758748"/>
            <a:ext cx="4441472"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Welcome to Campaign Plus</a:t>
            </a:r>
          </a:p>
        </p:txBody>
      </p:sp>
      <p:sp>
        <p:nvSpPr>
          <p:cNvPr id="6" name="TextBox 5">
            <a:extLst>
              <a:ext uri="{FF2B5EF4-FFF2-40B4-BE49-F238E27FC236}">
                <a16:creationId xmlns:a16="http://schemas.microsoft.com/office/drawing/2014/main" id="{6DBD3958-5818-5DE3-FEE6-82F70BF61358}"/>
              </a:ext>
            </a:extLst>
          </p:cNvPr>
          <p:cNvSpPr txBox="1"/>
          <p:nvPr/>
        </p:nvSpPr>
        <p:spPr>
          <a:xfrm>
            <a:off x="302326" y="2271482"/>
            <a:ext cx="4823756"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What Campaigns can we send</a:t>
            </a:r>
          </a:p>
        </p:txBody>
      </p:sp>
      <p:sp>
        <p:nvSpPr>
          <p:cNvPr id="7" name="TextBox 6">
            <a:extLst>
              <a:ext uri="{FF2B5EF4-FFF2-40B4-BE49-F238E27FC236}">
                <a16:creationId xmlns:a16="http://schemas.microsoft.com/office/drawing/2014/main" id="{CDA3C189-1E98-FD2B-4C58-5838241D67EA}"/>
              </a:ext>
            </a:extLst>
          </p:cNvPr>
          <p:cNvSpPr txBox="1"/>
          <p:nvPr/>
        </p:nvSpPr>
        <p:spPr>
          <a:xfrm>
            <a:off x="304575" y="2775538"/>
            <a:ext cx="4104009"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Best Practice Campaigns</a:t>
            </a:r>
          </a:p>
        </p:txBody>
      </p:sp>
      <p:sp>
        <p:nvSpPr>
          <p:cNvPr id="8" name="TextBox 7">
            <a:extLst>
              <a:ext uri="{FF2B5EF4-FFF2-40B4-BE49-F238E27FC236}">
                <a16:creationId xmlns:a16="http://schemas.microsoft.com/office/drawing/2014/main" id="{4BD2FC67-11CC-F39D-AA34-0E301CD26CB7}"/>
              </a:ext>
            </a:extLst>
          </p:cNvPr>
          <p:cNvSpPr txBox="1"/>
          <p:nvPr/>
        </p:nvSpPr>
        <p:spPr>
          <a:xfrm>
            <a:off x="302326" y="3279594"/>
            <a:ext cx="3944541"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We can also help with…</a:t>
            </a:r>
          </a:p>
        </p:txBody>
      </p:sp>
      <p:sp>
        <p:nvSpPr>
          <p:cNvPr id="9" name="TextBox 8">
            <a:extLst>
              <a:ext uri="{FF2B5EF4-FFF2-40B4-BE49-F238E27FC236}">
                <a16:creationId xmlns:a16="http://schemas.microsoft.com/office/drawing/2014/main" id="{2C351A4C-4FC5-206D-0ED7-A618D52E45BC}"/>
              </a:ext>
            </a:extLst>
          </p:cNvPr>
          <p:cNvSpPr txBox="1"/>
          <p:nvPr/>
        </p:nvSpPr>
        <p:spPr>
          <a:xfrm>
            <a:off x="309425" y="3783650"/>
            <a:ext cx="3911520"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Dental Awareness Days</a:t>
            </a:r>
          </a:p>
        </p:txBody>
      </p:sp>
      <p:sp>
        <p:nvSpPr>
          <p:cNvPr id="10" name="TextBox 9">
            <a:extLst>
              <a:ext uri="{FF2B5EF4-FFF2-40B4-BE49-F238E27FC236}">
                <a16:creationId xmlns:a16="http://schemas.microsoft.com/office/drawing/2014/main" id="{E874754B-A535-A9E1-5102-41A2A29CD152}"/>
              </a:ext>
            </a:extLst>
          </p:cNvPr>
          <p:cNvSpPr txBox="1"/>
          <p:nvPr/>
        </p:nvSpPr>
        <p:spPr>
          <a:xfrm>
            <a:off x="309425" y="4287706"/>
            <a:ext cx="6362639"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Step by step guides for Campaign set ups</a:t>
            </a:r>
          </a:p>
        </p:txBody>
      </p:sp>
      <p:sp>
        <p:nvSpPr>
          <p:cNvPr id="2" name="TextBox 1">
            <a:extLst>
              <a:ext uri="{FF2B5EF4-FFF2-40B4-BE49-F238E27FC236}">
                <a16:creationId xmlns:a16="http://schemas.microsoft.com/office/drawing/2014/main" id="{9F55E8D7-8D33-FFBB-3E71-955F4CEB1554}"/>
              </a:ext>
            </a:extLst>
          </p:cNvPr>
          <p:cNvSpPr txBox="1"/>
          <p:nvPr/>
        </p:nvSpPr>
        <p:spPr>
          <a:xfrm>
            <a:off x="1591442" y="764704"/>
            <a:ext cx="1877437" cy="646331"/>
          </a:xfrm>
          <a:prstGeom prst="rect">
            <a:avLst/>
          </a:prstGeom>
          <a:noFill/>
        </p:spPr>
        <p:txBody>
          <a:bodyPr wrap="none" rtlCol="0">
            <a:spAutoFit/>
          </a:bodyPr>
          <a:lstStyle/>
          <a:p>
            <a:r>
              <a:rPr lang="en-US" sz="3600" b="1" dirty="0">
                <a:solidFill>
                  <a:srgbClr val="004C59"/>
                </a:solidFill>
                <a:latin typeface="+mj-lt"/>
              </a:rPr>
              <a:t>Agenda</a:t>
            </a:r>
            <a:endParaRPr lang="en-US" b="1" dirty="0">
              <a:latin typeface="+mj-lt"/>
            </a:endParaRPr>
          </a:p>
        </p:txBody>
      </p:sp>
      <p:pic>
        <p:nvPicPr>
          <p:cNvPr id="5" name="Picture 4">
            <a:extLst>
              <a:ext uri="{FF2B5EF4-FFF2-40B4-BE49-F238E27FC236}">
                <a16:creationId xmlns:a16="http://schemas.microsoft.com/office/drawing/2014/main" id="{799DA691-0C61-019B-A48D-BB52BBC208DF}"/>
              </a:ext>
            </a:extLst>
          </p:cNvPr>
          <p:cNvPicPr>
            <a:picLocks noChangeAspect="1"/>
          </p:cNvPicPr>
          <p:nvPr/>
        </p:nvPicPr>
        <p:blipFill>
          <a:blip r:embed="rId3"/>
          <a:stretch>
            <a:fillRect/>
          </a:stretch>
        </p:blipFill>
        <p:spPr>
          <a:xfrm>
            <a:off x="6823302" y="0"/>
            <a:ext cx="5394278" cy="6858000"/>
          </a:xfrm>
          <a:prstGeom prst="rect">
            <a:avLst/>
          </a:prstGeom>
        </p:spPr>
      </p:pic>
      <p:sp>
        <p:nvSpPr>
          <p:cNvPr id="11" name="TextBox 10">
            <a:extLst>
              <a:ext uri="{FF2B5EF4-FFF2-40B4-BE49-F238E27FC236}">
                <a16:creationId xmlns:a16="http://schemas.microsoft.com/office/drawing/2014/main" id="{5317F29B-1A07-A1AC-0D45-F6DCC22C0AA0}"/>
              </a:ext>
            </a:extLst>
          </p:cNvPr>
          <p:cNvSpPr txBox="1"/>
          <p:nvPr/>
        </p:nvSpPr>
        <p:spPr>
          <a:xfrm>
            <a:off x="309425" y="4791762"/>
            <a:ext cx="3196709" cy="461665"/>
          </a:xfrm>
          <a:prstGeom prst="rect">
            <a:avLst/>
          </a:prstGeom>
          <a:noFill/>
        </p:spPr>
        <p:txBody>
          <a:bodyPr wrap="none" rtlCol="0">
            <a:spAutoFit/>
          </a:bodyPr>
          <a:lstStyle/>
          <a:p>
            <a:pPr marL="457200" indent="-457200">
              <a:buFont typeface="Courier New" panose="02070309020205020404" pitchFamily="49" charset="0"/>
              <a:buChar char="o"/>
            </a:pPr>
            <a:r>
              <a:rPr lang="en-US" sz="2400" dirty="0">
                <a:solidFill>
                  <a:srgbClr val="004C59"/>
                </a:solidFill>
              </a:rPr>
              <a:t>Other Help Guides</a:t>
            </a:r>
          </a:p>
        </p:txBody>
      </p:sp>
    </p:spTree>
    <p:extLst>
      <p:ext uri="{BB962C8B-B14F-4D97-AF65-F5344CB8AC3E}">
        <p14:creationId xmlns:p14="http://schemas.microsoft.com/office/powerpoint/2010/main" val="400669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7C4E4-E2C5-568A-C652-29944283700B}"/>
              </a:ext>
            </a:extLst>
          </p:cNvPr>
          <p:cNvPicPr>
            <a:picLocks noChangeAspect="1"/>
          </p:cNvPicPr>
          <p:nvPr/>
        </p:nvPicPr>
        <p:blipFill>
          <a:blip r:embed="rId2"/>
          <a:stretch>
            <a:fillRect/>
          </a:stretch>
        </p:blipFill>
        <p:spPr>
          <a:xfrm>
            <a:off x="2423592" y="0"/>
            <a:ext cx="7200800" cy="5733256"/>
          </a:xfrm>
          <a:prstGeom prst="rect">
            <a:avLst/>
          </a:prstGeom>
          <a:noFill/>
        </p:spPr>
      </p:pic>
      <p:sp>
        <p:nvSpPr>
          <p:cNvPr id="6" name="TextBox 5">
            <a:extLst>
              <a:ext uri="{FF2B5EF4-FFF2-40B4-BE49-F238E27FC236}">
                <a16:creationId xmlns:a16="http://schemas.microsoft.com/office/drawing/2014/main" id="{12EA3F63-B383-D823-1C80-4E334DAAEF64}"/>
              </a:ext>
            </a:extLst>
          </p:cNvPr>
          <p:cNvSpPr txBox="1"/>
          <p:nvPr/>
        </p:nvSpPr>
        <p:spPr>
          <a:xfrm>
            <a:off x="119762" y="1958687"/>
            <a:ext cx="2231822" cy="2677656"/>
          </a:xfrm>
          <a:prstGeom prst="rect">
            <a:avLst/>
          </a:prstGeom>
          <a:noFill/>
        </p:spPr>
        <p:txBody>
          <a:bodyPr wrap="square">
            <a:spAutoFit/>
          </a:bodyPr>
          <a:lstStyle/>
          <a:p>
            <a:pPr algn="ctr"/>
            <a:r>
              <a:rPr lang="en-GB" sz="2800" b="1" dirty="0">
                <a:solidFill>
                  <a:srgbClr val="009EAD"/>
                </a:solidFill>
                <a:effectLst/>
                <a:latin typeface="Lato" panose="020F0502020204030204" pitchFamily="34" charset="0"/>
              </a:rPr>
              <a:t>Let us help you start your </a:t>
            </a:r>
            <a:r>
              <a:rPr lang="en-GB" sz="2800" b="1" dirty="0">
                <a:solidFill>
                  <a:srgbClr val="004C59"/>
                </a:solidFill>
                <a:effectLst/>
                <a:latin typeface="Lato" panose="020F0502020204030203" pitchFamily="34" charset="0"/>
              </a:rPr>
              <a:t>Campaign Plus </a:t>
            </a:r>
            <a:r>
              <a:rPr lang="en-GB" sz="2800" b="1" dirty="0">
                <a:solidFill>
                  <a:srgbClr val="009EAD"/>
                </a:solidFill>
                <a:effectLst/>
                <a:latin typeface="Lato" panose="020F0502020204030203" pitchFamily="34" charset="0"/>
              </a:rPr>
              <a:t>journey... </a:t>
            </a:r>
            <a:endParaRPr lang="en-GB" sz="2800" dirty="0">
              <a:effectLst/>
            </a:endParaRPr>
          </a:p>
        </p:txBody>
      </p:sp>
      <p:sp>
        <p:nvSpPr>
          <p:cNvPr id="8" name="TextBox 7">
            <a:extLst>
              <a:ext uri="{FF2B5EF4-FFF2-40B4-BE49-F238E27FC236}">
                <a16:creationId xmlns:a16="http://schemas.microsoft.com/office/drawing/2014/main" id="{35EDE354-A7E4-B58A-ACF9-C19EBE552628}"/>
              </a:ext>
            </a:extLst>
          </p:cNvPr>
          <p:cNvSpPr txBox="1"/>
          <p:nvPr/>
        </p:nvSpPr>
        <p:spPr>
          <a:xfrm>
            <a:off x="9768408" y="1954218"/>
            <a:ext cx="2232248" cy="1384995"/>
          </a:xfrm>
          <a:prstGeom prst="rect">
            <a:avLst/>
          </a:prstGeom>
          <a:noFill/>
        </p:spPr>
        <p:txBody>
          <a:bodyPr wrap="square">
            <a:spAutoFit/>
          </a:bodyPr>
          <a:lstStyle/>
          <a:p>
            <a:pPr algn="ctr"/>
            <a:r>
              <a:rPr lang="en-GB" sz="2800" b="1" dirty="0">
                <a:solidFill>
                  <a:srgbClr val="009EAD"/>
                </a:solidFill>
                <a:effectLst/>
                <a:latin typeface="Lato" panose="020F0502020204030203" pitchFamily="34" charset="0"/>
              </a:rPr>
              <a:t>What can you achieve? </a:t>
            </a:r>
            <a:endParaRPr lang="en-GB" sz="2800" dirty="0">
              <a:effectLst/>
            </a:endParaRPr>
          </a:p>
        </p:txBody>
      </p:sp>
      <p:sp>
        <p:nvSpPr>
          <p:cNvPr id="10" name="Left Arrow 9">
            <a:extLst>
              <a:ext uri="{FF2B5EF4-FFF2-40B4-BE49-F238E27FC236}">
                <a16:creationId xmlns:a16="http://schemas.microsoft.com/office/drawing/2014/main" id="{5B1F9E17-D0E0-35D0-325E-3ED5015FBCE7}"/>
              </a:ext>
            </a:extLst>
          </p:cNvPr>
          <p:cNvSpPr/>
          <p:nvPr/>
        </p:nvSpPr>
        <p:spPr>
          <a:xfrm>
            <a:off x="10460829" y="3367825"/>
            <a:ext cx="819747" cy="484632"/>
          </a:xfrm>
          <a:prstGeom prst="leftArrow">
            <a:avLst/>
          </a:prstGeom>
          <a:ln>
            <a:solidFill>
              <a:srgbClr val="214C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66D8B700-2B47-BDD2-1D88-5CC4FE03920E}"/>
              </a:ext>
            </a:extLst>
          </p:cNvPr>
          <p:cNvSpPr/>
          <p:nvPr/>
        </p:nvSpPr>
        <p:spPr>
          <a:xfrm>
            <a:off x="3156692" y="5949280"/>
            <a:ext cx="8411916" cy="646331"/>
          </a:xfrm>
          <a:prstGeom prst="roundRect">
            <a:avLst/>
          </a:prstGeom>
          <a:solidFill>
            <a:srgbClr val="C1E4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432C2BE-28F6-97BF-BF40-A1EC3F23D0A2}"/>
              </a:ext>
            </a:extLst>
          </p:cNvPr>
          <p:cNvSpPr txBox="1"/>
          <p:nvPr/>
        </p:nvSpPr>
        <p:spPr>
          <a:xfrm>
            <a:off x="3315291" y="5949280"/>
            <a:ext cx="8058320" cy="646331"/>
          </a:xfrm>
          <a:prstGeom prst="rect">
            <a:avLst/>
          </a:prstGeom>
          <a:noFill/>
        </p:spPr>
        <p:txBody>
          <a:bodyPr wrap="square" rtlCol="0">
            <a:spAutoFit/>
          </a:bodyPr>
          <a:lstStyle/>
          <a:p>
            <a:pPr algn="ctr"/>
            <a:r>
              <a:rPr lang="en-US" b="1" dirty="0">
                <a:solidFill>
                  <a:srgbClr val="FF0000"/>
                </a:solidFill>
              </a:rPr>
              <a:t>Important: If you change your practice email, please update SOE. </a:t>
            </a:r>
          </a:p>
          <a:p>
            <a:pPr algn="ctr"/>
            <a:r>
              <a:rPr lang="en-US" b="1" dirty="0">
                <a:solidFill>
                  <a:srgbClr val="FF0000"/>
                </a:solidFill>
              </a:rPr>
              <a:t>Failing to do this may result in your campaigns failing to send.</a:t>
            </a:r>
          </a:p>
        </p:txBody>
      </p:sp>
    </p:spTree>
    <p:extLst>
      <p:ext uri="{BB962C8B-B14F-4D97-AF65-F5344CB8AC3E}">
        <p14:creationId xmlns:p14="http://schemas.microsoft.com/office/powerpoint/2010/main" val="254755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F36A1B-9C04-B5D5-B133-B07C66A5B78A}"/>
              </a:ext>
            </a:extLst>
          </p:cNvPr>
          <p:cNvSpPr txBox="1"/>
          <p:nvPr/>
        </p:nvSpPr>
        <p:spPr>
          <a:xfrm>
            <a:off x="2961012" y="301784"/>
            <a:ext cx="5708550" cy="523220"/>
          </a:xfrm>
          <a:prstGeom prst="rect">
            <a:avLst/>
          </a:prstGeom>
          <a:noFill/>
        </p:spPr>
        <p:txBody>
          <a:bodyPr wrap="none" rtlCol="0">
            <a:spAutoFit/>
          </a:bodyPr>
          <a:lstStyle/>
          <a:p>
            <a:r>
              <a:rPr lang="en-GB" sz="2800" b="1" dirty="0">
                <a:solidFill>
                  <a:srgbClr val="004C59"/>
                </a:solidFill>
                <a:latin typeface="+mn-lt"/>
              </a:rPr>
              <a:t>W</a:t>
            </a:r>
            <a:r>
              <a:rPr lang="en-GB" sz="2800" b="1" dirty="0">
                <a:solidFill>
                  <a:srgbClr val="004C59"/>
                </a:solidFill>
                <a:effectLst/>
                <a:latin typeface="+mn-lt"/>
              </a:rPr>
              <a:t>hat Campaigns Can We Send?</a:t>
            </a:r>
            <a:endParaRPr lang="en-US" sz="2800" dirty="0">
              <a:solidFill>
                <a:srgbClr val="004C59"/>
              </a:solidFill>
              <a:latin typeface="+mn-lt"/>
            </a:endParaRPr>
          </a:p>
        </p:txBody>
      </p:sp>
      <p:pic>
        <p:nvPicPr>
          <p:cNvPr id="8" name="Picture 7">
            <a:extLst>
              <a:ext uri="{FF2B5EF4-FFF2-40B4-BE49-F238E27FC236}">
                <a16:creationId xmlns:a16="http://schemas.microsoft.com/office/drawing/2014/main" id="{240F754D-F57B-A098-5616-C11ACEFDCE8D}"/>
              </a:ext>
            </a:extLst>
          </p:cNvPr>
          <p:cNvPicPr>
            <a:picLocks noChangeAspect="1"/>
          </p:cNvPicPr>
          <p:nvPr/>
        </p:nvPicPr>
        <p:blipFill>
          <a:blip r:embed="rId2"/>
          <a:stretch>
            <a:fillRect/>
          </a:stretch>
        </p:blipFill>
        <p:spPr>
          <a:xfrm>
            <a:off x="9768408" y="119168"/>
            <a:ext cx="2135559" cy="1804376"/>
          </a:xfrm>
          <a:prstGeom prst="rect">
            <a:avLst/>
          </a:prstGeom>
          <a:scene3d>
            <a:camera prst="orthographicFront">
              <a:rot lat="0" lon="0" rev="0"/>
            </a:camera>
            <a:lightRig rig="threePt" dir="t"/>
          </a:scene3d>
        </p:spPr>
      </p:pic>
      <p:sp>
        <p:nvSpPr>
          <p:cNvPr id="11" name="Rounded Rectangle 10">
            <a:extLst>
              <a:ext uri="{FF2B5EF4-FFF2-40B4-BE49-F238E27FC236}">
                <a16:creationId xmlns:a16="http://schemas.microsoft.com/office/drawing/2014/main" id="{B0508C4B-EB8A-2157-7C16-7478820D8A70}"/>
              </a:ext>
            </a:extLst>
          </p:cNvPr>
          <p:cNvSpPr/>
          <p:nvPr/>
        </p:nvSpPr>
        <p:spPr>
          <a:xfrm>
            <a:off x="5015880" y="1061331"/>
            <a:ext cx="1728192" cy="747662"/>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C59"/>
                </a:solidFill>
              </a:rPr>
              <a:t>Marketing</a:t>
            </a:r>
            <a:r>
              <a:rPr lang="en-US" dirty="0">
                <a:solidFill>
                  <a:srgbClr val="004C59"/>
                </a:solidFill>
              </a:rPr>
              <a:t> </a:t>
            </a:r>
            <a:r>
              <a:rPr lang="en-US" i="1" dirty="0">
                <a:solidFill>
                  <a:srgbClr val="004C59"/>
                </a:solidFill>
              </a:rPr>
              <a:t>Promo/Offers</a:t>
            </a:r>
          </a:p>
        </p:txBody>
      </p:sp>
      <p:sp>
        <p:nvSpPr>
          <p:cNvPr id="12" name="Rounded Rectangle 11">
            <a:extLst>
              <a:ext uri="{FF2B5EF4-FFF2-40B4-BE49-F238E27FC236}">
                <a16:creationId xmlns:a16="http://schemas.microsoft.com/office/drawing/2014/main" id="{B3117A10-7240-91EF-72E0-53B40130705E}"/>
              </a:ext>
            </a:extLst>
          </p:cNvPr>
          <p:cNvSpPr/>
          <p:nvPr/>
        </p:nvSpPr>
        <p:spPr>
          <a:xfrm>
            <a:off x="7392144" y="944551"/>
            <a:ext cx="1728192" cy="972281"/>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C59"/>
                </a:solidFill>
              </a:rPr>
              <a:t>Educational </a:t>
            </a:r>
          </a:p>
          <a:p>
            <a:pPr algn="ctr"/>
            <a:r>
              <a:rPr lang="en-US" i="1" dirty="0">
                <a:solidFill>
                  <a:srgbClr val="004C59"/>
                </a:solidFill>
              </a:rPr>
              <a:t>Looking after </a:t>
            </a:r>
          </a:p>
          <a:p>
            <a:pPr algn="ctr"/>
            <a:r>
              <a:rPr lang="en-US" i="1" dirty="0">
                <a:solidFill>
                  <a:srgbClr val="004C59"/>
                </a:solidFill>
              </a:rPr>
              <a:t>Oral Health</a:t>
            </a:r>
          </a:p>
        </p:txBody>
      </p:sp>
      <p:sp>
        <p:nvSpPr>
          <p:cNvPr id="13" name="Rounded Rectangle 12">
            <a:extLst>
              <a:ext uri="{FF2B5EF4-FFF2-40B4-BE49-F238E27FC236}">
                <a16:creationId xmlns:a16="http://schemas.microsoft.com/office/drawing/2014/main" id="{00C9B272-C3C8-C71C-E92E-F8C0D5FEE3E7}"/>
              </a:ext>
            </a:extLst>
          </p:cNvPr>
          <p:cNvSpPr/>
          <p:nvPr/>
        </p:nvSpPr>
        <p:spPr>
          <a:xfrm>
            <a:off x="2639616" y="918786"/>
            <a:ext cx="1728192" cy="981201"/>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C59"/>
                </a:solidFill>
              </a:rPr>
              <a:t>Informative</a:t>
            </a:r>
            <a:r>
              <a:rPr lang="en-US" dirty="0">
                <a:solidFill>
                  <a:srgbClr val="004C59"/>
                </a:solidFill>
              </a:rPr>
              <a:t>  </a:t>
            </a:r>
            <a:r>
              <a:rPr lang="en-US" i="1" dirty="0">
                <a:solidFill>
                  <a:srgbClr val="004C59"/>
                </a:solidFill>
              </a:rPr>
              <a:t>Changes at the practice</a:t>
            </a:r>
          </a:p>
        </p:txBody>
      </p:sp>
      <p:pic>
        <p:nvPicPr>
          <p:cNvPr id="14" name="Picture 13" descr="Icon&#10;&#10;Description automatically generated">
            <a:extLst>
              <a:ext uri="{FF2B5EF4-FFF2-40B4-BE49-F238E27FC236}">
                <a16:creationId xmlns:a16="http://schemas.microsoft.com/office/drawing/2014/main" id="{4E202C88-E3C3-6A78-0192-017591BE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14" y="187063"/>
            <a:ext cx="1713682" cy="1668585"/>
          </a:xfrm>
          <a:prstGeom prst="rect">
            <a:avLst/>
          </a:prstGeom>
        </p:spPr>
      </p:pic>
      <p:sp>
        <p:nvSpPr>
          <p:cNvPr id="17" name="Rounded Rectangle 16">
            <a:extLst>
              <a:ext uri="{FF2B5EF4-FFF2-40B4-BE49-F238E27FC236}">
                <a16:creationId xmlns:a16="http://schemas.microsoft.com/office/drawing/2014/main" id="{DB091BED-BB2B-3890-6D31-D3EA2C2DE1DC}"/>
              </a:ext>
            </a:extLst>
          </p:cNvPr>
          <p:cNvSpPr/>
          <p:nvPr/>
        </p:nvSpPr>
        <p:spPr>
          <a:xfrm>
            <a:off x="416603" y="2348880"/>
            <a:ext cx="5088818" cy="3553066"/>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4C59"/>
                </a:solidFill>
              </a:rPr>
              <a:t>One-Off Campaigns</a:t>
            </a:r>
          </a:p>
          <a:p>
            <a:pPr algn="ctr"/>
            <a:endParaRPr lang="en-US" u="sng" dirty="0">
              <a:solidFill>
                <a:srgbClr val="004C59"/>
              </a:solidFill>
            </a:endParaRPr>
          </a:p>
          <a:p>
            <a:pPr algn="ctr"/>
            <a:r>
              <a:rPr lang="en-GB" dirty="0">
                <a:solidFill>
                  <a:srgbClr val="004C59"/>
                </a:solidFill>
                <a:effectLst/>
              </a:rPr>
              <a:t>These are the campaigns that have a start </a:t>
            </a:r>
            <a:r>
              <a:rPr lang="en-GB" dirty="0">
                <a:solidFill>
                  <a:srgbClr val="004C59"/>
                </a:solidFill>
              </a:rPr>
              <a:t>and end date, sending out once to a selected group of patients.</a:t>
            </a:r>
          </a:p>
          <a:p>
            <a:pPr algn="ctr"/>
            <a:endParaRPr lang="en-GB" dirty="0">
              <a:solidFill>
                <a:srgbClr val="004C59"/>
              </a:solidFill>
              <a:effectLst/>
            </a:endParaRPr>
          </a:p>
          <a:p>
            <a:pPr algn="ctr"/>
            <a:r>
              <a:rPr lang="en-GB" u="sng" dirty="0">
                <a:solidFill>
                  <a:srgbClr val="004C59"/>
                </a:solidFill>
              </a:rPr>
              <a:t>Examples of a One-Off Campaign:</a:t>
            </a:r>
            <a:endParaRPr lang="en-US" dirty="0">
              <a:solidFill>
                <a:srgbClr val="004C59"/>
              </a:solidFill>
            </a:endParaRPr>
          </a:p>
          <a:p>
            <a:pPr algn="ctr">
              <a:buFont typeface="Arial" panose="020B0604020202020204" pitchFamily="34" charset="0"/>
              <a:buChar char="•"/>
            </a:pPr>
            <a:r>
              <a:rPr lang="en-GB" dirty="0">
                <a:solidFill>
                  <a:srgbClr val="004C59"/>
                </a:solidFill>
                <a:effectLst/>
              </a:rPr>
              <a:t> Open Days</a:t>
            </a:r>
          </a:p>
          <a:p>
            <a:pPr algn="ctr">
              <a:buFont typeface="Arial" panose="020B0604020202020204" pitchFamily="34" charset="0"/>
              <a:buChar char="•"/>
            </a:pPr>
            <a:r>
              <a:rPr lang="en-GB" dirty="0">
                <a:solidFill>
                  <a:srgbClr val="004C59"/>
                </a:solidFill>
                <a:effectLst/>
              </a:rPr>
              <a:t> Practice </a:t>
            </a:r>
            <a:r>
              <a:rPr lang="en-GB" dirty="0">
                <a:solidFill>
                  <a:srgbClr val="004C59"/>
                </a:solidFill>
              </a:rPr>
              <a:t>N</a:t>
            </a:r>
            <a:r>
              <a:rPr lang="en-GB" dirty="0">
                <a:solidFill>
                  <a:srgbClr val="004C59"/>
                </a:solidFill>
                <a:effectLst/>
              </a:rPr>
              <a:t>ewsletters</a:t>
            </a:r>
          </a:p>
          <a:p>
            <a:pPr algn="ctr">
              <a:buFont typeface="Arial" panose="020B0604020202020204" pitchFamily="34" charset="0"/>
              <a:buChar char="•"/>
            </a:pPr>
            <a:r>
              <a:rPr lang="en-GB" dirty="0">
                <a:solidFill>
                  <a:srgbClr val="004C59"/>
                </a:solidFill>
              </a:rPr>
              <a:t> Monthly Offers</a:t>
            </a:r>
            <a:endParaRPr lang="en-US" dirty="0">
              <a:solidFill>
                <a:srgbClr val="004C59"/>
              </a:solidFill>
            </a:endParaRPr>
          </a:p>
        </p:txBody>
      </p:sp>
      <p:sp>
        <p:nvSpPr>
          <p:cNvPr id="18" name="Rounded Rectangle 17">
            <a:extLst>
              <a:ext uri="{FF2B5EF4-FFF2-40B4-BE49-F238E27FC236}">
                <a16:creationId xmlns:a16="http://schemas.microsoft.com/office/drawing/2014/main" id="{D7F12C6D-BED7-6A5F-325C-41BE50DFE49F}"/>
              </a:ext>
            </a:extLst>
          </p:cNvPr>
          <p:cNvSpPr/>
          <p:nvPr/>
        </p:nvSpPr>
        <p:spPr>
          <a:xfrm>
            <a:off x="6125153" y="2348880"/>
            <a:ext cx="5088818" cy="4293466"/>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4C59"/>
                </a:solidFill>
              </a:rPr>
              <a:t>Continuous Campaigns (Set &amp; Forget)</a:t>
            </a:r>
          </a:p>
          <a:p>
            <a:pPr algn="ctr"/>
            <a:endParaRPr lang="en-US" sz="1800" b="1" u="sng" dirty="0">
              <a:solidFill>
                <a:srgbClr val="004C59"/>
              </a:solidFill>
              <a:effectLst/>
              <a:latin typeface="GillSansMT"/>
            </a:endParaRPr>
          </a:p>
          <a:p>
            <a:pPr algn="ctr"/>
            <a:r>
              <a:rPr lang="en-GB" sz="1800" dirty="0">
                <a:solidFill>
                  <a:srgbClr val="004C59"/>
                </a:solidFill>
                <a:effectLst/>
                <a:latin typeface="GillSansMT"/>
              </a:rPr>
              <a:t> </a:t>
            </a:r>
            <a:r>
              <a:rPr lang="en-GB" dirty="0">
                <a:solidFill>
                  <a:srgbClr val="004C59"/>
                </a:solidFill>
                <a:effectLst/>
              </a:rPr>
              <a:t>These are the campaigns that are automated and can be left to run in the background. They will continue to look for patients who fit the criteria of the contact list.</a:t>
            </a:r>
          </a:p>
          <a:p>
            <a:pPr algn="ctr"/>
            <a:endParaRPr lang="en-GB" dirty="0">
              <a:solidFill>
                <a:srgbClr val="004C59"/>
              </a:solidFill>
            </a:endParaRPr>
          </a:p>
          <a:p>
            <a:pPr algn="ctr"/>
            <a:r>
              <a:rPr lang="en-GB" u="sng" dirty="0">
                <a:solidFill>
                  <a:srgbClr val="004C59"/>
                </a:solidFill>
                <a:effectLst/>
              </a:rPr>
              <a:t>Examples of continuous campaigns:</a:t>
            </a:r>
            <a:r>
              <a:rPr lang="en-GB" dirty="0">
                <a:solidFill>
                  <a:srgbClr val="004C59"/>
                </a:solidFill>
                <a:effectLst/>
              </a:rPr>
              <a:t> </a:t>
            </a:r>
            <a:endParaRPr lang="en-GB" dirty="0">
              <a:solidFill>
                <a:srgbClr val="004C59"/>
              </a:solidFill>
            </a:endParaRPr>
          </a:p>
          <a:p>
            <a:pPr algn="ctr">
              <a:buFont typeface="Arial" panose="020B0604020202020204" pitchFamily="34" charset="0"/>
              <a:buChar char="•"/>
            </a:pPr>
            <a:r>
              <a:rPr lang="en-GB" dirty="0">
                <a:solidFill>
                  <a:srgbClr val="004C59"/>
                </a:solidFill>
                <a:effectLst/>
              </a:rPr>
              <a:t> Happy Birthdays </a:t>
            </a:r>
          </a:p>
          <a:p>
            <a:pPr algn="ctr">
              <a:buFont typeface="Arial" panose="020B0604020202020204" pitchFamily="34" charset="0"/>
              <a:buChar char="•"/>
            </a:pPr>
            <a:r>
              <a:rPr lang="en-GB" dirty="0">
                <a:solidFill>
                  <a:srgbClr val="004C59"/>
                </a:solidFill>
                <a:effectLst/>
              </a:rPr>
              <a:t> Pre-op and Post-op care </a:t>
            </a:r>
          </a:p>
          <a:p>
            <a:pPr algn="ctr">
              <a:buFont typeface="Arial" panose="020B0604020202020204" pitchFamily="34" charset="0"/>
              <a:buChar char="•"/>
            </a:pPr>
            <a:r>
              <a:rPr lang="en-GB" dirty="0">
                <a:solidFill>
                  <a:srgbClr val="004C59"/>
                </a:solidFill>
              </a:rPr>
              <a:t> </a:t>
            </a:r>
            <a:r>
              <a:rPr lang="en-US" dirty="0">
                <a:solidFill>
                  <a:srgbClr val="004C59"/>
                </a:solidFill>
              </a:rPr>
              <a:t>Promoting hygiene services following a routine check up</a:t>
            </a:r>
            <a:endParaRPr lang="en-GB" dirty="0">
              <a:solidFill>
                <a:srgbClr val="004C59"/>
              </a:solidFill>
              <a:effectLst/>
            </a:endParaRPr>
          </a:p>
          <a:p>
            <a:pPr algn="ctr">
              <a:buFont typeface="Arial" panose="020B0604020202020204" pitchFamily="34" charset="0"/>
              <a:buChar char="•"/>
            </a:pPr>
            <a:r>
              <a:rPr lang="en-GB" dirty="0">
                <a:solidFill>
                  <a:srgbClr val="004C59"/>
                </a:solidFill>
                <a:effectLst/>
              </a:rPr>
              <a:t> New patient welcome</a:t>
            </a:r>
          </a:p>
        </p:txBody>
      </p:sp>
    </p:spTree>
    <p:extLst>
      <p:ext uri="{BB962C8B-B14F-4D97-AF65-F5344CB8AC3E}">
        <p14:creationId xmlns:p14="http://schemas.microsoft.com/office/powerpoint/2010/main" val="664657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D55B75-F8A4-8846-BC9E-3BDB56E9B689}"/>
              </a:ext>
            </a:extLst>
          </p:cNvPr>
          <p:cNvSpPr txBox="1"/>
          <p:nvPr/>
        </p:nvSpPr>
        <p:spPr>
          <a:xfrm>
            <a:off x="3361173" y="241793"/>
            <a:ext cx="5142755" cy="584775"/>
          </a:xfrm>
          <a:prstGeom prst="rect">
            <a:avLst/>
          </a:prstGeom>
          <a:noFill/>
        </p:spPr>
        <p:txBody>
          <a:bodyPr wrap="none" rtlCol="0">
            <a:spAutoFit/>
          </a:bodyPr>
          <a:lstStyle/>
          <a:p>
            <a:r>
              <a:rPr lang="en-US" sz="3200" b="1" dirty="0">
                <a:solidFill>
                  <a:srgbClr val="004C59"/>
                </a:solidFill>
                <a:latin typeface="+mn-lt"/>
              </a:rPr>
              <a:t>Not Sure Where To Start?</a:t>
            </a:r>
          </a:p>
        </p:txBody>
      </p:sp>
      <p:sp>
        <p:nvSpPr>
          <p:cNvPr id="4" name="Rounded Rectangle 3">
            <a:extLst>
              <a:ext uri="{FF2B5EF4-FFF2-40B4-BE49-F238E27FC236}">
                <a16:creationId xmlns:a16="http://schemas.microsoft.com/office/drawing/2014/main" id="{B3563BCD-4C16-78EA-5F92-2C7063878B1D}"/>
              </a:ext>
            </a:extLst>
          </p:cNvPr>
          <p:cNvSpPr/>
          <p:nvPr/>
        </p:nvSpPr>
        <p:spPr>
          <a:xfrm>
            <a:off x="371086" y="923034"/>
            <a:ext cx="6372986" cy="475012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4C59"/>
                </a:solidFill>
                <a:effectLst/>
                <a:latin typeface="Lato" panose="020F0502020204030203" pitchFamily="34" charset="0"/>
              </a:rPr>
              <a:t>We've created a group of campaigns that we like to call our </a:t>
            </a:r>
            <a:r>
              <a:rPr lang="en-GB" sz="1800" i="1" dirty="0">
                <a:solidFill>
                  <a:srgbClr val="004C59"/>
                </a:solidFill>
                <a:effectLst/>
                <a:latin typeface="Lato" panose="020F0502020204030203" pitchFamily="34" charset="0"/>
              </a:rPr>
              <a:t>'Best Practice' </a:t>
            </a:r>
            <a:r>
              <a:rPr lang="en-GB" sz="1800" dirty="0">
                <a:solidFill>
                  <a:srgbClr val="004C59"/>
                </a:solidFill>
                <a:effectLst/>
                <a:latin typeface="Lato" panose="020F0502020204030203" pitchFamily="34" charset="0"/>
              </a:rPr>
              <a:t>campaigns</a:t>
            </a:r>
            <a:r>
              <a:rPr lang="en-GB" sz="1800" dirty="0">
                <a:solidFill>
                  <a:srgbClr val="009EAD"/>
                </a:solidFill>
                <a:effectLst/>
                <a:latin typeface="Lato" panose="020F0502020204030203" pitchFamily="34" charset="0"/>
              </a:rPr>
              <a:t>. </a:t>
            </a:r>
          </a:p>
          <a:p>
            <a:pPr algn="ctr"/>
            <a:endParaRPr lang="en-GB" dirty="0">
              <a:effectLst/>
            </a:endParaRPr>
          </a:p>
          <a:p>
            <a:pPr algn="ctr"/>
            <a:r>
              <a:rPr lang="en-GB" sz="1800" dirty="0">
                <a:solidFill>
                  <a:srgbClr val="004C59"/>
                </a:solidFill>
                <a:effectLst/>
                <a:latin typeface="Lato" panose="020F0502020204030203" pitchFamily="34" charset="0"/>
              </a:rPr>
              <a:t>These are the campaigns that cover a wide range of treatments and services.</a:t>
            </a:r>
          </a:p>
          <a:p>
            <a:pPr algn="ctr"/>
            <a:endParaRPr lang="en-GB" sz="1800" dirty="0">
              <a:solidFill>
                <a:srgbClr val="004C59"/>
              </a:solidFill>
              <a:effectLst/>
              <a:latin typeface="Lato" panose="020F0502020204030203" pitchFamily="34" charset="0"/>
            </a:endParaRPr>
          </a:p>
          <a:p>
            <a:pPr algn="ctr"/>
            <a:r>
              <a:rPr lang="en-GB" sz="1800" dirty="0">
                <a:solidFill>
                  <a:srgbClr val="004C59"/>
                </a:solidFill>
                <a:effectLst/>
                <a:latin typeface="Lato" panose="020F0502020204030203" pitchFamily="34" charset="0"/>
              </a:rPr>
              <a:t>They use a range of mixed media and target the patients who are most likely to book in for treatment. </a:t>
            </a:r>
          </a:p>
          <a:p>
            <a:pPr algn="ctr"/>
            <a:endParaRPr lang="en-GB" dirty="0">
              <a:effectLst/>
            </a:endParaRPr>
          </a:p>
          <a:p>
            <a:pPr algn="ctr"/>
            <a:r>
              <a:rPr lang="en-GB" sz="1800" dirty="0">
                <a:solidFill>
                  <a:srgbClr val="004C59"/>
                </a:solidFill>
                <a:effectLst/>
                <a:latin typeface="Lato" panose="020F0502020204030203" pitchFamily="34" charset="0"/>
              </a:rPr>
              <a:t>With a mix of GDPR compliant and promotional campaigns, we have all bases covered: </a:t>
            </a:r>
            <a:endParaRPr lang="en-GB" dirty="0">
              <a:effectLst/>
            </a:endParaRPr>
          </a:p>
          <a:p>
            <a:pPr algn="ctr"/>
            <a:r>
              <a:rPr lang="en-GB" sz="1800" i="1" dirty="0">
                <a:solidFill>
                  <a:srgbClr val="004C59"/>
                </a:solidFill>
                <a:effectLst/>
                <a:latin typeface="Lato" panose="020F0502020204030203" pitchFamily="34" charset="0"/>
              </a:rPr>
              <a:t>Hygiene, Examinations, Implants, Bridge &amp; Dentures, Whitening, Invisalign/Orthodontics, </a:t>
            </a:r>
            <a:endParaRPr lang="en-GB" i="1" dirty="0">
              <a:solidFill>
                <a:srgbClr val="004C59"/>
              </a:solidFill>
              <a:effectLst/>
            </a:endParaRPr>
          </a:p>
          <a:p>
            <a:pPr algn="ctr"/>
            <a:r>
              <a:rPr lang="en-GB" sz="1800" i="1" dirty="0">
                <a:solidFill>
                  <a:srgbClr val="004C59"/>
                </a:solidFill>
                <a:effectLst/>
                <a:latin typeface="Lato" panose="020F0502020204030203" pitchFamily="34" charset="0"/>
              </a:rPr>
              <a:t>Facial Aesthetics, New patients, Lapsed patients &amp; Oral Health Survey Follow-ups. </a:t>
            </a:r>
            <a:endParaRPr lang="en-GB" i="1" dirty="0">
              <a:solidFill>
                <a:srgbClr val="004C59"/>
              </a:solidFill>
              <a:effectLst/>
            </a:endParaRPr>
          </a:p>
          <a:p>
            <a:pPr algn="ctr"/>
            <a:endParaRPr lang="en-US" dirty="0"/>
          </a:p>
        </p:txBody>
      </p:sp>
      <p:sp>
        <p:nvSpPr>
          <p:cNvPr id="12" name="Rounded Rectangle 11">
            <a:extLst>
              <a:ext uri="{FF2B5EF4-FFF2-40B4-BE49-F238E27FC236}">
                <a16:creationId xmlns:a16="http://schemas.microsoft.com/office/drawing/2014/main" id="{7C827A6A-192F-95CE-D6C6-FF5E0AC35FE9}"/>
              </a:ext>
            </a:extLst>
          </p:cNvPr>
          <p:cNvSpPr/>
          <p:nvPr/>
        </p:nvSpPr>
        <p:spPr>
          <a:xfrm>
            <a:off x="7320136" y="2852936"/>
            <a:ext cx="4020305" cy="2604194"/>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eaLnBrk="0" hangingPunct="0"/>
            <a:endParaRPr lang="en-US" dirty="0"/>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a:solidFill>
                  <a:srgbClr val="004C59"/>
                </a:solidFill>
                <a:latin typeface="Lato" panose="020F0502020204030203" pitchFamily="34" charset="0"/>
              </a:rPr>
              <a:t>L</a:t>
            </a:r>
            <a:r>
              <a:rPr kumimoji="0" lang="en-US" altLang="en-US" sz="1800" b="1" i="0" u="none" strike="noStrike" cap="none" normalizeH="0" baseline="0" dirty="0">
                <a:ln>
                  <a:noFill/>
                </a:ln>
                <a:solidFill>
                  <a:srgbClr val="004C59"/>
                </a:solidFill>
                <a:effectLst/>
                <a:latin typeface="Lato" panose="020F0502020204030203" pitchFamily="34" charset="0"/>
              </a:rPr>
              <a:t>ost for ideas?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solidFill>
                  <a:srgbClr val="004C59"/>
                </a:solidFill>
                <a:latin typeface="Lato" panose="020F0502020204030203" pitchFamily="34" charset="0"/>
              </a:rPr>
              <a:t>We have a range of pre-built templates ready to use.</a:t>
            </a:r>
            <a:endParaRPr lang="en-US" altLang="en-US" sz="1200" dirty="0">
              <a:solidFill>
                <a:schemeClr val="tx1"/>
              </a:solidFill>
              <a:latin typeface="Lato" panose="020F0502020204030203" pitchFamily="34" charset="0"/>
            </a:endParaRPr>
          </a:p>
          <a:p>
            <a:pPr algn="ctr" eaLnBrk="0" hangingPunct="0"/>
            <a:r>
              <a:rPr lang="en-GB" sz="1800" dirty="0">
                <a:solidFill>
                  <a:srgbClr val="004C59"/>
                </a:solidFill>
                <a:effectLst/>
                <a:latin typeface="Lato" panose="020F0502020204030203" pitchFamily="34" charset="0"/>
              </a:rPr>
              <a:t>They are guides to help you create campaigns quicker and easier. You can customise them to fit your brand and practice needs. </a:t>
            </a:r>
            <a:endParaRPr lang="en-GB" dirty="0">
              <a:solidFill>
                <a:srgbClr val="004C59"/>
              </a:solidFill>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4C59"/>
              </a:solidFill>
              <a:effectLst/>
              <a:latin typeface="Lato" panose="020F0502020204030203" pitchFamily="34" charset="0"/>
            </a:endParaRPr>
          </a:p>
        </p:txBody>
      </p:sp>
      <p:sp>
        <p:nvSpPr>
          <p:cNvPr id="15" name="Rounded Rectangle 14">
            <a:extLst>
              <a:ext uri="{FF2B5EF4-FFF2-40B4-BE49-F238E27FC236}">
                <a16:creationId xmlns:a16="http://schemas.microsoft.com/office/drawing/2014/main" id="{8E4B88DA-E57F-4420-5CCE-6EAC77D04B2C}"/>
              </a:ext>
            </a:extLst>
          </p:cNvPr>
          <p:cNvSpPr/>
          <p:nvPr/>
        </p:nvSpPr>
        <p:spPr>
          <a:xfrm>
            <a:off x="7736465" y="1315631"/>
            <a:ext cx="3088339" cy="1177265"/>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rPr>
              <a:t>Click below for our examples.</a:t>
            </a:r>
          </a:p>
          <a:p>
            <a:pPr algn="ctr"/>
            <a:r>
              <a:rPr lang="en-US" dirty="0">
                <a:solidFill>
                  <a:srgbClr val="009BA8"/>
                </a:solidFill>
                <a:hlinkClick r:id="rId2">
                  <a:extLst>
                    <a:ext uri="{A12FA001-AC4F-418D-AE19-62706E023703}">
                      <ahyp:hlinkClr xmlns:ahyp="http://schemas.microsoft.com/office/drawing/2018/hyperlinkcolor" val="tx"/>
                    </a:ext>
                  </a:extLst>
                </a:hlinkClick>
              </a:rPr>
              <a:t>Best Practice Campaigns</a:t>
            </a:r>
            <a:endParaRPr lang="en-US" dirty="0">
              <a:solidFill>
                <a:srgbClr val="009BA8"/>
              </a:solidFill>
            </a:endParaRPr>
          </a:p>
        </p:txBody>
      </p:sp>
      <p:sp>
        <p:nvSpPr>
          <p:cNvPr id="2" name="Rounded Rectangle 1">
            <a:extLst>
              <a:ext uri="{FF2B5EF4-FFF2-40B4-BE49-F238E27FC236}">
                <a16:creationId xmlns:a16="http://schemas.microsoft.com/office/drawing/2014/main" id="{EEE46B13-2DB9-20B4-9410-0CD5F6AF17E0}"/>
              </a:ext>
            </a:extLst>
          </p:cNvPr>
          <p:cNvSpPr/>
          <p:nvPr/>
        </p:nvSpPr>
        <p:spPr>
          <a:xfrm>
            <a:off x="3156692" y="5949280"/>
            <a:ext cx="8411916" cy="646331"/>
          </a:xfrm>
          <a:prstGeom prst="roundRect">
            <a:avLst/>
          </a:prstGeom>
          <a:solidFill>
            <a:srgbClr val="C1E4E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CE1E430-553C-0154-CCE3-E7FEE7323E6E}"/>
              </a:ext>
            </a:extLst>
          </p:cNvPr>
          <p:cNvSpPr txBox="1"/>
          <p:nvPr/>
        </p:nvSpPr>
        <p:spPr>
          <a:xfrm>
            <a:off x="3315291" y="5949280"/>
            <a:ext cx="8058320" cy="646331"/>
          </a:xfrm>
          <a:prstGeom prst="rect">
            <a:avLst/>
          </a:prstGeom>
          <a:noFill/>
        </p:spPr>
        <p:txBody>
          <a:bodyPr wrap="square" rtlCol="0">
            <a:spAutoFit/>
          </a:bodyPr>
          <a:lstStyle/>
          <a:p>
            <a:pPr algn="ctr"/>
            <a:r>
              <a:rPr lang="en-US" b="1" dirty="0">
                <a:solidFill>
                  <a:srgbClr val="FF0000"/>
                </a:solidFill>
              </a:rPr>
              <a:t>Important: If you change your practice email, please update SOE. </a:t>
            </a:r>
          </a:p>
          <a:p>
            <a:pPr algn="ctr"/>
            <a:r>
              <a:rPr lang="en-US" b="1" dirty="0">
                <a:solidFill>
                  <a:srgbClr val="FF0000"/>
                </a:solidFill>
              </a:rPr>
              <a:t>Failing to do this may result in your campaigns failing to send.</a:t>
            </a:r>
          </a:p>
        </p:txBody>
      </p:sp>
    </p:spTree>
    <p:extLst>
      <p:ext uri="{BB962C8B-B14F-4D97-AF65-F5344CB8AC3E}">
        <p14:creationId xmlns:p14="http://schemas.microsoft.com/office/powerpoint/2010/main" val="209373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3A4D0D-DE72-B6A3-40F7-BB0B4C81AC7E}"/>
              </a:ext>
            </a:extLst>
          </p:cNvPr>
          <p:cNvSpPr txBox="1"/>
          <p:nvPr/>
        </p:nvSpPr>
        <p:spPr>
          <a:xfrm>
            <a:off x="3910979" y="260648"/>
            <a:ext cx="4370042" cy="523220"/>
          </a:xfrm>
          <a:prstGeom prst="rect">
            <a:avLst/>
          </a:prstGeom>
          <a:noFill/>
        </p:spPr>
        <p:txBody>
          <a:bodyPr wrap="none" rtlCol="0">
            <a:spAutoFit/>
          </a:bodyPr>
          <a:lstStyle/>
          <a:p>
            <a:r>
              <a:rPr lang="en-US" sz="2800" b="1" dirty="0">
                <a:solidFill>
                  <a:srgbClr val="004C59"/>
                </a:solidFill>
                <a:latin typeface="+mn-lt"/>
              </a:rPr>
              <a:t>We can also help with….</a:t>
            </a:r>
          </a:p>
        </p:txBody>
      </p:sp>
      <p:sp>
        <p:nvSpPr>
          <p:cNvPr id="15" name="Rounded Rectangle 14">
            <a:extLst>
              <a:ext uri="{FF2B5EF4-FFF2-40B4-BE49-F238E27FC236}">
                <a16:creationId xmlns:a16="http://schemas.microsoft.com/office/drawing/2014/main" id="{04572E6E-0345-38D6-ACE3-1E90CEC41AC4}"/>
              </a:ext>
            </a:extLst>
          </p:cNvPr>
          <p:cNvSpPr/>
          <p:nvPr/>
        </p:nvSpPr>
        <p:spPr>
          <a:xfrm>
            <a:off x="671805" y="1459138"/>
            <a:ext cx="2850504" cy="3539238"/>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4C59"/>
                </a:solidFill>
              </a:rPr>
              <a:t>Reminders</a:t>
            </a:r>
          </a:p>
          <a:p>
            <a:pPr algn="ctr"/>
            <a:endParaRPr lang="en-US" b="1" u="sng" dirty="0"/>
          </a:p>
          <a:p>
            <a:pPr algn="ctr"/>
            <a:r>
              <a:rPr lang="en-GB" i="0" u="none" strike="noStrike" dirty="0">
                <a:solidFill>
                  <a:srgbClr val="004C59"/>
                </a:solidFill>
                <a:effectLst/>
                <a:latin typeface="arial" panose="020B0604020202020204" pitchFamily="34" charset="0"/>
              </a:rPr>
              <a:t>Reduce your patients' no-shows with automated reminder letters. </a:t>
            </a:r>
            <a:r>
              <a:rPr lang="en-GB" i="1" u="none" strike="noStrike" dirty="0">
                <a:solidFill>
                  <a:srgbClr val="004C59"/>
                </a:solidFill>
                <a:effectLst/>
                <a:latin typeface="arial" panose="020B0604020202020204" pitchFamily="34" charset="0"/>
              </a:rPr>
              <a:t>(Ensure you are not missing patients  who do not have a mobile or email address in the system)</a:t>
            </a:r>
          </a:p>
          <a:p>
            <a:pPr algn="l"/>
            <a:endParaRPr lang="en-US" dirty="0"/>
          </a:p>
        </p:txBody>
      </p:sp>
      <p:sp>
        <p:nvSpPr>
          <p:cNvPr id="16" name="Rounded Rectangle 15">
            <a:extLst>
              <a:ext uri="{FF2B5EF4-FFF2-40B4-BE49-F238E27FC236}">
                <a16:creationId xmlns:a16="http://schemas.microsoft.com/office/drawing/2014/main" id="{18E5C85D-2A72-20B8-DB39-38018DFFFFB0}"/>
              </a:ext>
            </a:extLst>
          </p:cNvPr>
          <p:cNvSpPr/>
          <p:nvPr/>
        </p:nvSpPr>
        <p:spPr>
          <a:xfrm>
            <a:off x="4540299" y="1459138"/>
            <a:ext cx="2850504" cy="4044077"/>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4C59"/>
                </a:solidFill>
              </a:rPr>
              <a:t>FTA’s</a:t>
            </a:r>
          </a:p>
          <a:p>
            <a:pPr algn="l"/>
            <a:endParaRPr lang="en-GB" dirty="0">
              <a:solidFill>
                <a:srgbClr val="004C59"/>
              </a:solidFill>
              <a:latin typeface="arial" panose="020B0604020202020204" pitchFamily="34" charset="0"/>
            </a:endParaRPr>
          </a:p>
          <a:p>
            <a:pPr algn="ctr"/>
            <a:r>
              <a:rPr lang="en-GB" dirty="0">
                <a:solidFill>
                  <a:srgbClr val="004C59"/>
                </a:solidFill>
                <a:latin typeface="arial" panose="020B0604020202020204" pitchFamily="34" charset="0"/>
              </a:rPr>
              <a:t>Educate patients by sending automated letters to patients who have </a:t>
            </a:r>
            <a:r>
              <a:rPr lang="en-GB" dirty="0" err="1">
                <a:solidFill>
                  <a:srgbClr val="004C59"/>
                </a:solidFill>
                <a:latin typeface="arial" panose="020B0604020202020204" pitchFamily="34" charset="0"/>
              </a:rPr>
              <a:t>FTA’d</a:t>
            </a:r>
            <a:r>
              <a:rPr lang="en-GB" dirty="0">
                <a:solidFill>
                  <a:srgbClr val="004C59"/>
                </a:solidFill>
                <a:latin typeface="arial" panose="020B0604020202020204" pitchFamily="34" charset="0"/>
              </a:rPr>
              <a:t> their appointment. </a:t>
            </a:r>
          </a:p>
          <a:p>
            <a:pPr algn="ctr"/>
            <a:r>
              <a:rPr lang="en-GB" dirty="0">
                <a:solidFill>
                  <a:srgbClr val="004C59"/>
                </a:solidFill>
                <a:latin typeface="arial" panose="020B0604020202020204" pitchFamily="34" charset="0"/>
              </a:rPr>
              <a:t>Explain the importance of following the practice FTA policy and start introducing charges or de-registrations to repeat offenders.</a:t>
            </a:r>
          </a:p>
          <a:p>
            <a:pPr algn="ctr"/>
            <a:r>
              <a:rPr lang="en-GB" dirty="0">
                <a:solidFill>
                  <a:srgbClr val="004C59"/>
                </a:solidFill>
                <a:latin typeface="arial" panose="020B0604020202020204" pitchFamily="34" charset="0"/>
              </a:rPr>
              <a:t> </a:t>
            </a:r>
            <a:endParaRPr lang="en-US" dirty="0"/>
          </a:p>
        </p:txBody>
      </p:sp>
      <p:sp>
        <p:nvSpPr>
          <p:cNvPr id="17" name="Rounded Rectangle 16">
            <a:extLst>
              <a:ext uri="{FF2B5EF4-FFF2-40B4-BE49-F238E27FC236}">
                <a16:creationId xmlns:a16="http://schemas.microsoft.com/office/drawing/2014/main" id="{1F6E7BDA-95F9-ED04-BB9F-94415961B506}"/>
              </a:ext>
            </a:extLst>
          </p:cNvPr>
          <p:cNvSpPr/>
          <p:nvPr/>
        </p:nvSpPr>
        <p:spPr>
          <a:xfrm>
            <a:off x="8346947" y="1459138"/>
            <a:ext cx="2850504" cy="4346126"/>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004C59"/>
                </a:solidFill>
              </a:rPr>
              <a:t>Debt</a:t>
            </a:r>
          </a:p>
          <a:p>
            <a:pPr algn="ctr"/>
            <a:endParaRPr lang="en-US" b="1" u="sng" dirty="0">
              <a:solidFill>
                <a:srgbClr val="004C59"/>
              </a:solidFill>
            </a:endParaRPr>
          </a:p>
          <a:p>
            <a:pPr algn="ctr"/>
            <a:r>
              <a:rPr lang="en-US" dirty="0">
                <a:solidFill>
                  <a:srgbClr val="004C59"/>
                </a:solidFill>
              </a:rPr>
              <a:t>Contact those patients with outstanding invoices by sending automated Debt letters. </a:t>
            </a:r>
          </a:p>
          <a:p>
            <a:pPr algn="ctr"/>
            <a:r>
              <a:rPr lang="en-US" dirty="0">
                <a:solidFill>
                  <a:srgbClr val="004C59"/>
                </a:solidFill>
              </a:rPr>
              <a:t>1</a:t>
            </a:r>
            <a:r>
              <a:rPr lang="en-US" baseline="30000" dirty="0">
                <a:solidFill>
                  <a:srgbClr val="004C59"/>
                </a:solidFill>
              </a:rPr>
              <a:t>st</a:t>
            </a:r>
            <a:r>
              <a:rPr lang="en-US" dirty="0">
                <a:solidFill>
                  <a:srgbClr val="004C59"/>
                </a:solidFill>
              </a:rPr>
              <a:t> letter – Informing the patient of the unpaid invoice</a:t>
            </a:r>
          </a:p>
          <a:p>
            <a:pPr algn="ctr"/>
            <a:r>
              <a:rPr lang="en-US" dirty="0">
                <a:solidFill>
                  <a:srgbClr val="004C59"/>
                </a:solidFill>
              </a:rPr>
              <a:t>2</a:t>
            </a:r>
            <a:r>
              <a:rPr lang="en-US" baseline="30000" dirty="0">
                <a:solidFill>
                  <a:srgbClr val="004C59"/>
                </a:solidFill>
              </a:rPr>
              <a:t>nd</a:t>
            </a:r>
            <a:r>
              <a:rPr lang="en-US" dirty="0">
                <a:solidFill>
                  <a:srgbClr val="004C59"/>
                </a:solidFill>
              </a:rPr>
              <a:t> letter – Asking the patient to pay the unpaid invoice</a:t>
            </a:r>
          </a:p>
          <a:p>
            <a:pPr algn="ctr"/>
            <a:r>
              <a:rPr lang="en-US" dirty="0">
                <a:solidFill>
                  <a:srgbClr val="004C59"/>
                </a:solidFill>
              </a:rPr>
              <a:t>3</a:t>
            </a:r>
            <a:r>
              <a:rPr lang="en-US" baseline="30000" dirty="0">
                <a:solidFill>
                  <a:srgbClr val="004C59"/>
                </a:solidFill>
              </a:rPr>
              <a:t>rd</a:t>
            </a:r>
            <a:r>
              <a:rPr lang="en-US" dirty="0">
                <a:solidFill>
                  <a:srgbClr val="004C59"/>
                </a:solidFill>
              </a:rPr>
              <a:t> letter – sending a final reminder.</a:t>
            </a:r>
          </a:p>
          <a:p>
            <a:pPr algn="l"/>
            <a:endParaRPr lang="en-US" dirty="0"/>
          </a:p>
        </p:txBody>
      </p:sp>
    </p:spTree>
    <p:extLst>
      <p:ext uri="{BB962C8B-B14F-4D97-AF65-F5344CB8AC3E}">
        <p14:creationId xmlns:p14="http://schemas.microsoft.com/office/powerpoint/2010/main" val="407519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3E8E0B-9038-0D2C-30D7-0F22A3808D97}"/>
              </a:ext>
            </a:extLst>
          </p:cNvPr>
          <p:cNvPicPr>
            <a:picLocks noChangeAspect="1"/>
          </p:cNvPicPr>
          <p:nvPr/>
        </p:nvPicPr>
        <p:blipFill>
          <a:blip r:embed="rId2"/>
          <a:stretch>
            <a:fillRect/>
          </a:stretch>
        </p:blipFill>
        <p:spPr>
          <a:xfrm>
            <a:off x="-24680" y="-27384"/>
            <a:ext cx="7848872" cy="6885384"/>
          </a:xfrm>
          <a:prstGeom prst="rect">
            <a:avLst/>
          </a:prstGeom>
        </p:spPr>
      </p:pic>
      <p:sp>
        <p:nvSpPr>
          <p:cNvPr id="4" name="TextBox 3">
            <a:extLst>
              <a:ext uri="{FF2B5EF4-FFF2-40B4-BE49-F238E27FC236}">
                <a16:creationId xmlns:a16="http://schemas.microsoft.com/office/drawing/2014/main" id="{ADBAF835-417F-19CE-F1E8-B2DB91D05922}"/>
              </a:ext>
            </a:extLst>
          </p:cNvPr>
          <p:cNvSpPr txBox="1"/>
          <p:nvPr/>
        </p:nvSpPr>
        <p:spPr>
          <a:xfrm>
            <a:off x="643176" y="1268760"/>
            <a:ext cx="184731" cy="584775"/>
          </a:xfrm>
          <a:prstGeom prst="rect">
            <a:avLst/>
          </a:prstGeom>
          <a:noFill/>
        </p:spPr>
        <p:txBody>
          <a:bodyPr wrap="none" rtlCol="0">
            <a:spAutoFit/>
          </a:bodyPr>
          <a:lstStyle/>
          <a:p>
            <a:endParaRPr lang="en-US" sz="3200" b="1" dirty="0">
              <a:solidFill>
                <a:srgbClr val="004C59"/>
              </a:solidFill>
              <a:latin typeface="+mj-lt"/>
            </a:endParaRPr>
          </a:p>
        </p:txBody>
      </p:sp>
      <p:sp>
        <p:nvSpPr>
          <p:cNvPr id="8" name="Rounded Rectangle 7">
            <a:extLst>
              <a:ext uri="{FF2B5EF4-FFF2-40B4-BE49-F238E27FC236}">
                <a16:creationId xmlns:a16="http://schemas.microsoft.com/office/drawing/2014/main" id="{1A0051DC-B504-F3AA-C28E-80722A8CEAD2}"/>
              </a:ext>
            </a:extLst>
          </p:cNvPr>
          <p:cNvSpPr/>
          <p:nvPr/>
        </p:nvSpPr>
        <p:spPr>
          <a:xfrm>
            <a:off x="8492048" y="1196752"/>
            <a:ext cx="2932544" cy="352839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rgbClr val="004C59"/>
                </a:solidFill>
                <a:latin typeface="+mj-lt"/>
              </a:rPr>
              <a:t>Media Types</a:t>
            </a:r>
          </a:p>
          <a:p>
            <a:pPr algn="ctr"/>
            <a:endParaRPr lang="en-US" sz="2400" b="1" dirty="0">
              <a:solidFill>
                <a:srgbClr val="004C59"/>
              </a:solidFill>
              <a:latin typeface="+mj-lt"/>
            </a:endParaRPr>
          </a:p>
          <a:p>
            <a:pPr algn="ctr"/>
            <a:r>
              <a:rPr lang="en-US" sz="2400" dirty="0">
                <a:solidFill>
                  <a:srgbClr val="004C59"/>
                </a:solidFill>
              </a:rPr>
              <a:t>We can send the following </a:t>
            </a:r>
          </a:p>
          <a:p>
            <a:pPr algn="ctr"/>
            <a:r>
              <a:rPr lang="en-US" sz="2400" dirty="0">
                <a:solidFill>
                  <a:srgbClr val="004C59"/>
                </a:solidFill>
              </a:rPr>
              <a:t>type of media using Campaign+</a:t>
            </a:r>
          </a:p>
          <a:p>
            <a:pPr algn="ctr"/>
            <a:endParaRPr lang="en-US" sz="2400" dirty="0">
              <a:solidFill>
                <a:srgbClr val="004C59"/>
              </a:solidFill>
            </a:endParaRPr>
          </a:p>
          <a:p>
            <a:pPr algn="ctr"/>
            <a:endParaRPr lang="en-US" sz="2400" dirty="0">
              <a:solidFill>
                <a:srgbClr val="004C59"/>
              </a:solidFill>
            </a:endParaRPr>
          </a:p>
        </p:txBody>
      </p:sp>
      <p:sp>
        <p:nvSpPr>
          <p:cNvPr id="12" name="Left Arrow 11">
            <a:extLst>
              <a:ext uri="{FF2B5EF4-FFF2-40B4-BE49-F238E27FC236}">
                <a16:creationId xmlns:a16="http://schemas.microsoft.com/office/drawing/2014/main" id="{5C452F27-F16F-6A3B-24BE-2A454E74ABF8}"/>
              </a:ext>
            </a:extLst>
          </p:cNvPr>
          <p:cNvSpPr/>
          <p:nvPr/>
        </p:nvSpPr>
        <p:spPr>
          <a:xfrm>
            <a:off x="9469116" y="3861048"/>
            <a:ext cx="978408" cy="484632"/>
          </a:xfrm>
          <a:prstGeom prst="leftArrow">
            <a:avLst/>
          </a:prstGeom>
          <a:solidFill>
            <a:srgbClr val="009BA8"/>
          </a:solidFill>
          <a:ln>
            <a:solidFill>
              <a:srgbClr val="004C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549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5B865B-7590-9B45-06D0-8C88C945B084}"/>
              </a:ext>
            </a:extLst>
          </p:cNvPr>
          <p:cNvSpPr txBox="1"/>
          <p:nvPr/>
        </p:nvSpPr>
        <p:spPr>
          <a:xfrm>
            <a:off x="3155109" y="260648"/>
            <a:ext cx="5677195" cy="461665"/>
          </a:xfrm>
          <a:prstGeom prst="rect">
            <a:avLst/>
          </a:prstGeom>
          <a:noFill/>
        </p:spPr>
        <p:txBody>
          <a:bodyPr wrap="none" rtlCol="0">
            <a:spAutoFit/>
          </a:bodyPr>
          <a:lstStyle/>
          <a:p>
            <a:r>
              <a:rPr lang="en-US" sz="2400" b="1" dirty="0">
                <a:solidFill>
                  <a:srgbClr val="004C59"/>
                </a:solidFill>
              </a:rPr>
              <a:t>Save The Dates for Dental Awareness</a:t>
            </a:r>
          </a:p>
        </p:txBody>
      </p:sp>
      <p:sp>
        <p:nvSpPr>
          <p:cNvPr id="4" name="TextBox 3">
            <a:extLst>
              <a:ext uri="{FF2B5EF4-FFF2-40B4-BE49-F238E27FC236}">
                <a16:creationId xmlns:a16="http://schemas.microsoft.com/office/drawing/2014/main" id="{C62E1914-E42C-09E1-52CC-2206A965CACF}"/>
              </a:ext>
            </a:extLst>
          </p:cNvPr>
          <p:cNvSpPr txBox="1"/>
          <p:nvPr/>
        </p:nvSpPr>
        <p:spPr>
          <a:xfrm>
            <a:off x="263352" y="1412776"/>
            <a:ext cx="3841564" cy="3139321"/>
          </a:xfrm>
          <a:prstGeom prst="rect">
            <a:avLst/>
          </a:prstGeom>
          <a:noFill/>
        </p:spPr>
        <p:txBody>
          <a:bodyPr wrap="none" rtlCol="0">
            <a:spAutoFit/>
          </a:bodyPr>
          <a:lstStyle/>
          <a:p>
            <a:r>
              <a:rPr lang="en-US" sz="2000" b="1" u="sng" dirty="0">
                <a:solidFill>
                  <a:srgbClr val="004C59"/>
                </a:solidFill>
              </a:rPr>
              <a:t>February</a:t>
            </a:r>
          </a:p>
          <a:p>
            <a:pPr algn="l"/>
            <a:r>
              <a:rPr lang="en-GB" sz="2000" b="0" i="0" dirty="0">
                <a:solidFill>
                  <a:srgbClr val="004C59"/>
                </a:solidFill>
                <a:effectLst/>
                <a:latin typeface="+mj-lt"/>
              </a:rPr>
              <a:t>Children’s Dental Health Month</a:t>
            </a:r>
          </a:p>
          <a:p>
            <a:pPr algn="l"/>
            <a:r>
              <a:rPr lang="en-GB" sz="2000" b="0" i="0" dirty="0">
                <a:solidFill>
                  <a:srgbClr val="004C59"/>
                </a:solidFill>
                <a:effectLst/>
                <a:latin typeface="+mj-lt"/>
              </a:rPr>
              <a:t>Gum Disease Awareness Month</a:t>
            </a:r>
          </a:p>
          <a:p>
            <a:pPr algn="l"/>
            <a:r>
              <a:rPr lang="en-GB" sz="2000" b="0" i="0" dirty="0">
                <a:solidFill>
                  <a:srgbClr val="004C59"/>
                </a:solidFill>
                <a:effectLst/>
                <a:latin typeface="+mj-lt"/>
              </a:rPr>
              <a:t>Toothache Day </a:t>
            </a:r>
          </a:p>
          <a:p>
            <a:pPr algn="l"/>
            <a:endParaRPr lang="en-GB" dirty="0">
              <a:solidFill>
                <a:srgbClr val="454547"/>
              </a:solidFill>
              <a:latin typeface="+mj-lt"/>
            </a:endParaRPr>
          </a:p>
          <a:p>
            <a:pPr algn="l"/>
            <a:r>
              <a:rPr lang="en-GB" sz="2000" b="1" i="0" u="sng" dirty="0">
                <a:solidFill>
                  <a:srgbClr val="004C59"/>
                </a:solidFill>
                <a:effectLst/>
                <a:latin typeface="+mj-lt"/>
              </a:rPr>
              <a:t>March</a:t>
            </a:r>
          </a:p>
          <a:p>
            <a:pPr algn="l"/>
            <a:r>
              <a:rPr lang="en-GB" sz="2000" dirty="0">
                <a:solidFill>
                  <a:srgbClr val="004C59"/>
                </a:solidFill>
                <a:latin typeface="+mj-lt"/>
              </a:rPr>
              <a:t>No Smoking Day</a:t>
            </a:r>
          </a:p>
          <a:p>
            <a:pPr algn="l"/>
            <a:endParaRPr lang="en-GB" sz="2000" i="0" dirty="0">
              <a:solidFill>
                <a:srgbClr val="004C59"/>
              </a:solidFill>
              <a:effectLst/>
              <a:latin typeface="+mj-lt"/>
            </a:endParaRPr>
          </a:p>
          <a:p>
            <a:pPr algn="l"/>
            <a:r>
              <a:rPr lang="en-GB" sz="2000" b="1" u="sng" dirty="0">
                <a:solidFill>
                  <a:srgbClr val="004C59"/>
                </a:solidFill>
                <a:latin typeface="+mj-lt"/>
              </a:rPr>
              <a:t>April</a:t>
            </a:r>
          </a:p>
          <a:p>
            <a:pPr algn="l"/>
            <a:r>
              <a:rPr lang="en-GB" sz="2000" i="0" dirty="0">
                <a:solidFill>
                  <a:srgbClr val="004C59"/>
                </a:solidFill>
                <a:effectLst/>
                <a:latin typeface="+mj-lt"/>
              </a:rPr>
              <a:t>Oral </a:t>
            </a:r>
            <a:r>
              <a:rPr lang="en-GB" sz="2000" dirty="0">
                <a:solidFill>
                  <a:srgbClr val="004C59"/>
                </a:solidFill>
                <a:latin typeface="+mj-lt"/>
              </a:rPr>
              <a:t>Health</a:t>
            </a:r>
            <a:r>
              <a:rPr lang="en-GB" sz="2000" i="0" dirty="0">
                <a:solidFill>
                  <a:srgbClr val="004C59"/>
                </a:solidFill>
                <a:effectLst/>
                <a:latin typeface="+mj-lt"/>
              </a:rPr>
              <a:t> Month</a:t>
            </a:r>
          </a:p>
        </p:txBody>
      </p:sp>
      <p:pic>
        <p:nvPicPr>
          <p:cNvPr id="5" name="Picture 3" descr="page4image52502032">
            <a:extLst>
              <a:ext uri="{FF2B5EF4-FFF2-40B4-BE49-F238E27FC236}">
                <a16:creationId xmlns:a16="http://schemas.microsoft.com/office/drawing/2014/main" id="{588027D1-BE05-B157-987D-90DEA5626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013" y="112694"/>
            <a:ext cx="994093" cy="874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page4image52502032">
            <a:extLst>
              <a:ext uri="{FF2B5EF4-FFF2-40B4-BE49-F238E27FC236}">
                <a16:creationId xmlns:a16="http://schemas.microsoft.com/office/drawing/2014/main" id="{E1E26F88-A149-80F8-E45A-8358C756B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2307" y="112694"/>
            <a:ext cx="994093" cy="8740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D6BA78-E207-A83D-9E1D-B7C238C0ACB1}"/>
              </a:ext>
            </a:extLst>
          </p:cNvPr>
          <p:cNvSpPr txBox="1"/>
          <p:nvPr/>
        </p:nvSpPr>
        <p:spPr>
          <a:xfrm>
            <a:off x="1930730" y="3512891"/>
            <a:ext cx="6147994" cy="923330"/>
          </a:xfrm>
          <a:prstGeom prst="rect">
            <a:avLst/>
          </a:prstGeom>
          <a:noFill/>
        </p:spPr>
        <p:txBody>
          <a:bodyPr wrap="square">
            <a:spAutoFit/>
          </a:bodyPr>
          <a:lstStyle/>
          <a:p>
            <a:pPr algn="l"/>
            <a:endParaRPr lang="en-GB" dirty="0">
              <a:solidFill>
                <a:srgbClr val="454547"/>
              </a:solidFill>
              <a:latin typeface="+mj-lt"/>
            </a:endParaRPr>
          </a:p>
          <a:p>
            <a:pPr algn="l"/>
            <a:endParaRPr lang="en-GB" sz="1800" b="0" i="0" dirty="0">
              <a:solidFill>
                <a:srgbClr val="454547"/>
              </a:solidFill>
              <a:effectLst/>
              <a:latin typeface="+mj-lt"/>
            </a:endParaRPr>
          </a:p>
          <a:p>
            <a:pPr marL="285750" indent="-285750" algn="l">
              <a:buFontTx/>
              <a:buChar char="-"/>
            </a:pPr>
            <a:endParaRPr lang="en-GB" sz="1800" b="0" i="0" dirty="0">
              <a:solidFill>
                <a:srgbClr val="454547"/>
              </a:solidFill>
              <a:effectLst/>
              <a:latin typeface="+mj-lt"/>
            </a:endParaRPr>
          </a:p>
        </p:txBody>
      </p:sp>
      <p:cxnSp>
        <p:nvCxnSpPr>
          <p:cNvPr id="30" name="Straight Connector 29">
            <a:extLst>
              <a:ext uri="{FF2B5EF4-FFF2-40B4-BE49-F238E27FC236}">
                <a16:creationId xmlns:a16="http://schemas.microsoft.com/office/drawing/2014/main" id="{0CEE539D-1406-6DA9-9B69-260FAC8E0443}"/>
              </a:ext>
            </a:extLst>
          </p:cNvPr>
          <p:cNvCxnSpPr/>
          <p:nvPr/>
        </p:nvCxnSpPr>
        <p:spPr>
          <a:xfrm>
            <a:off x="4079776" y="1100063"/>
            <a:ext cx="0" cy="41940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3FF2FB-E205-8F13-7315-D054AF7D6F46}"/>
              </a:ext>
            </a:extLst>
          </p:cNvPr>
          <p:cNvCxnSpPr/>
          <p:nvPr/>
        </p:nvCxnSpPr>
        <p:spPr>
          <a:xfrm>
            <a:off x="7968208" y="1100063"/>
            <a:ext cx="0" cy="41940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92888FA7-8FCA-65B1-46BF-010C718E9A0C}"/>
              </a:ext>
            </a:extLst>
          </p:cNvPr>
          <p:cNvSpPr txBox="1"/>
          <p:nvPr/>
        </p:nvSpPr>
        <p:spPr>
          <a:xfrm>
            <a:off x="4264563" y="1412776"/>
            <a:ext cx="3559629" cy="3477875"/>
          </a:xfrm>
          <a:prstGeom prst="rect">
            <a:avLst/>
          </a:prstGeom>
          <a:noFill/>
        </p:spPr>
        <p:txBody>
          <a:bodyPr wrap="none" rtlCol="0">
            <a:spAutoFit/>
          </a:bodyPr>
          <a:lstStyle/>
          <a:p>
            <a:r>
              <a:rPr lang="en-US" sz="2000" b="1" u="sng" dirty="0">
                <a:solidFill>
                  <a:srgbClr val="004C59"/>
                </a:solidFill>
              </a:rPr>
              <a:t>May</a:t>
            </a:r>
          </a:p>
          <a:p>
            <a:r>
              <a:rPr lang="en-US" sz="2000" dirty="0">
                <a:solidFill>
                  <a:srgbClr val="004C59"/>
                </a:solidFill>
              </a:rPr>
              <a:t>Root Canal Awareness Week</a:t>
            </a:r>
          </a:p>
          <a:p>
            <a:endParaRPr lang="en-US" sz="2000" dirty="0">
              <a:solidFill>
                <a:srgbClr val="004C59"/>
              </a:solidFill>
            </a:endParaRPr>
          </a:p>
          <a:p>
            <a:r>
              <a:rPr lang="en-US" sz="2000" b="1" u="sng" dirty="0">
                <a:solidFill>
                  <a:srgbClr val="004C59"/>
                </a:solidFill>
              </a:rPr>
              <a:t>June</a:t>
            </a:r>
          </a:p>
          <a:p>
            <a:r>
              <a:rPr lang="en-US" sz="2000" dirty="0">
                <a:solidFill>
                  <a:srgbClr val="004C59"/>
                </a:solidFill>
              </a:rPr>
              <a:t>Dental Smiles Month</a:t>
            </a:r>
          </a:p>
          <a:p>
            <a:r>
              <a:rPr lang="en-US" sz="2000" dirty="0">
                <a:solidFill>
                  <a:srgbClr val="004C59"/>
                </a:solidFill>
              </a:rPr>
              <a:t>National Teeth Whitening Day</a:t>
            </a:r>
          </a:p>
          <a:p>
            <a:endParaRPr lang="en-US" sz="2000" dirty="0">
              <a:solidFill>
                <a:srgbClr val="004C59"/>
              </a:solidFill>
            </a:endParaRPr>
          </a:p>
          <a:p>
            <a:r>
              <a:rPr lang="en-US" sz="2000" b="1" u="sng" dirty="0">
                <a:solidFill>
                  <a:srgbClr val="004C59"/>
                </a:solidFill>
              </a:rPr>
              <a:t>August</a:t>
            </a:r>
          </a:p>
          <a:p>
            <a:r>
              <a:rPr lang="en-US" sz="2000" dirty="0">
                <a:solidFill>
                  <a:srgbClr val="004C59"/>
                </a:solidFill>
              </a:rPr>
              <a:t>Tooth Fairy Day</a:t>
            </a:r>
          </a:p>
          <a:p>
            <a:endParaRPr lang="en-US" sz="2000" dirty="0">
              <a:solidFill>
                <a:srgbClr val="004C59"/>
              </a:solidFill>
            </a:endParaRPr>
          </a:p>
          <a:p>
            <a:endParaRPr lang="en-US" sz="2000" dirty="0">
              <a:solidFill>
                <a:srgbClr val="004C59"/>
              </a:solidFill>
            </a:endParaRPr>
          </a:p>
        </p:txBody>
      </p:sp>
      <p:sp>
        <p:nvSpPr>
          <p:cNvPr id="46" name="TextBox 45">
            <a:extLst>
              <a:ext uri="{FF2B5EF4-FFF2-40B4-BE49-F238E27FC236}">
                <a16:creationId xmlns:a16="http://schemas.microsoft.com/office/drawing/2014/main" id="{9C05E29A-EE77-88E7-199A-449BA3268521}"/>
              </a:ext>
            </a:extLst>
          </p:cNvPr>
          <p:cNvSpPr txBox="1"/>
          <p:nvPr/>
        </p:nvSpPr>
        <p:spPr>
          <a:xfrm>
            <a:off x="8112224" y="1412776"/>
            <a:ext cx="4032443" cy="4093428"/>
          </a:xfrm>
          <a:prstGeom prst="rect">
            <a:avLst/>
          </a:prstGeom>
          <a:noFill/>
        </p:spPr>
        <p:txBody>
          <a:bodyPr wrap="square" rtlCol="0">
            <a:spAutoFit/>
          </a:bodyPr>
          <a:lstStyle/>
          <a:p>
            <a:r>
              <a:rPr lang="en-US" sz="2000" b="1" u="sng" dirty="0">
                <a:solidFill>
                  <a:srgbClr val="004C59"/>
                </a:solidFill>
              </a:rPr>
              <a:t>September</a:t>
            </a:r>
          </a:p>
          <a:p>
            <a:r>
              <a:rPr lang="en-US" sz="2000" dirty="0">
                <a:solidFill>
                  <a:srgbClr val="004C59"/>
                </a:solidFill>
              </a:rPr>
              <a:t>Gum Care Month</a:t>
            </a:r>
          </a:p>
          <a:p>
            <a:r>
              <a:rPr lang="en-US" sz="2000" dirty="0">
                <a:solidFill>
                  <a:srgbClr val="004C59"/>
                </a:solidFill>
              </a:rPr>
              <a:t>National Toothache Day</a:t>
            </a:r>
          </a:p>
          <a:p>
            <a:endParaRPr lang="en-US" sz="2000" dirty="0">
              <a:solidFill>
                <a:srgbClr val="004C59"/>
              </a:solidFill>
            </a:endParaRPr>
          </a:p>
          <a:p>
            <a:r>
              <a:rPr lang="en-US" sz="2000" b="1" u="sng" dirty="0">
                <a:solidFill>
                  <a:srgbClr val="004C59"/>
                </a:solidFill>
              </a:rPr>
              <a:t>October</a:t>
            </a:r>
          </a:p>
          <a:p>
            <a:r>
              <a:rPr lang="en-US" sz="2000" dirty="0">
                <a:solidFill>
                  <a:srgbClr val="004C59"/>
                </a:solidFill>
              </a:rPr>
              <a:t>Dental Hygiene Month</a:t>
            </a:r>
          </a:p>
          <a:p>
            <a:r>
              <a:rPr lang="en-US" sz="2000" dirty="0">
                <a:solidFill>
                  <a:srgbClr val="004C59"/>
                </a:solidFill>
              </a:rPr>
              <a:t>World Smile Day</a:t>
            </a:r>
          </a:p>
          <a:p>
            <a:endParaRPr lang="en-US" sz="2000" dirty="0">
              <a:solidFill>
                <a:srgbClr val="004C59"/>
              </a:solidFill>
            </a:endParaRPr>
          </a:p>
          <a:p>
            <a:r>
              <a:rPr lang="en-US" sz="2000" b="1" u="sng" dirty="0">
                <a:solidFill>
                  <a:srgbClr val="004C59"/>
                </a:solidFill>
              </a:rPr>
              <a:t>November</a:t>
            </a:r>
          </a:p>
          <a:p>
            <a:r>
              <a:rPr lang="en-US" sz="2000" dirty="0">
                <a:solidFill>
                  <a:srgbClr val="004C59"/>
                </a:solidFill>
              </a:rPr>
              <a:t>Mouth Cancer Awareness Month</a:t>
            </a:r>
          </a:p>
          <a:p>
            <a:r>
              <a:rPr lang="en-US" sz="2000" dirty="0">
                <a:solidFill>
                  <a:srgbClr val="004C59"/>
                </a:solidFill>
              </a:rPr>
              <a:t>National Brush Your Teeth Day</a:t>
            </a:r>
          </a:p>
          <a:p>
            <a:r>
              <a:rPr lang="en-US" sz="2000" dirty="0">
                <a:solidFill>
                  <a:srgbClr val="004C59"/>
                </a:solidFill>
              </a:rPr>
              <a:t>Sugar Awareness Week</a:t>
            </a:r>
          </a:p>
          <a:p>
            <a:endParaRPr lang="en-US" sz="2000" dirty="0">
              <a:solidFill>
                <a:srgbClr val="004C59"/>
              </a:solidFill>
            </a:endParaRPr>
          </a:p>
        </p:txBody>
      </p:sp>
    </p:spTree>
    <p:extLst>
      <p:ext uri="{BB962C8B-B14F-4D97-AF65-F5344CB8AC3E}">
        <p14:creationId xmlns:p14="http://schemas.microsoft.com/office/powerpoint/2010/main" val="369935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B2BFEE7-849C-13C8-BBA4-3B9FE3A515FF}"/>
              </a:ext>
            </a:extLst>
          </p:cNvPr>
          <p:cNvSpPr txBox="1"/>
          <p:nvPr/>
        </p:nvSpPr>
        <p:spPr>
          <a:xfrm>
            <a:off x="2998067" y="123569"/>
            <a:ext cx="6091732" cy="830997"/>
          </a:xfrm>
          <a:prstGeom prst="rect">
            <a:avLst/>
          </a:prstGeom>
          <a:noFill/>
        </p:spPr>
        <p:txBody>
          <a:bodyPr wrap="none" rtlCol="0">
            <a:spAutoFit/>
          </a:bodyPr>
          <a:lstStyle/>
          <a:p>
            <a:pPr algn="ctr"/>
            <a:r>
              <a:rPr lang="en-US" sz="2400" b="1" u="sng" dirty="0">
                <a:solidFill>
                  <a:srgbClr val="004C59"/>
                </a:solidFill>
                <a:latin typeface="+mj-lt"/>
              </a:rPr>
              <a:t>Set up your Campaign</a:t>
            </a:r>
          </a:p>
          <a:p>
            <a:pPr algn="ctr"/>
            <a:r>
              <a:rPr lang="en-US" sz="2400" i="1" dirty="0">
                <a:solidFill>
                  <a:srgbClr val="004C59"/>
                </a:solidFill>
                <a:latin typeface="+mj-lt"/>
              </a:rPr>
              <a:t>(Click to download the step-by-step guides)</a:t>
            </a:r>
          </a:p>
        </p:txBody>
      </p:sp>
      <p:sp>
        <p:nvSpPr>
          <p:cNvPr id="35" name="Rounded Rectangle 34">
            <a:extLst>
              <a:ext uri="{FF2B5EF4-FFF2-40B4-BE49-F238E27FC236}">
                <a16:creationId xmlns:a16="http://schemas.microsoft.com/office/drawing/2014/main" id="{59842E8A-3484-1793-1E27-E1D54C8AC3EC}"/>
              </a:ext>
            </a:extLst>
          </p:cNvPr>
          <p:cNvSpPr/>
          <p:nvPr/>
        </p:nvSpPr>
        <p:spPr>
          <a:xfrm>
            <a:off x="255570" y="1273766"/>
            <a:ext cx="2974143" cy="7244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2">
                  <a:extLst>
                    <a:ext uri="{A12FA001-AC4F-418D-AE19-62706E023703}">
                      <ahyp:hlinkClr xmlns:ahyp="http://schemas.microsoft.com/office/drawing/2018/hyperlinkcolor" val="tx"/>
                    </a:ext>
                  </a:extLst>
                </a:hlinkClick>
              </a:rPr>
              <a:t>General Marketing</a:t>
            </a:r>
          </a:p>
          <a:p>
            <a:pPr algn="ctr"/>
            <a:r>
              <a:rPr lang="en-US" dirty="0">
                <a:solidFill>
                  <a:srgbClr val="004C59"/>
                </a:solidFill>
                <a:hlinkClick r:id="rId2">
                  <a:extLst>
                    <a:ext uri="{A12FA001-AC4F-418D-AE19-62706E023703}">
                      <ahyp:hlinkClr xmlns:ahyp="http://schemas.microsoft.com/office/drawing/2018/hyperlinkcolor" val="tx"/>
                    </a:ext>
                  </a:extLst>
                </a:hlinkClick>
              </a:rPr>
              <a:t>(Open Days, Promos etc)</a:t>
            </a:r>
            <a:endParaRPr lang="en-US" dirty="0">
              <a:solidFill>
                <a:srgbClr val="004C59"/>
              </a:solidFill>
            </a:endParaRPr>
          </a:p>
        </p:txBody>
      </p:sp>
      <p:sp>
        <p:nvSpPr>
          <p:cNvPr id="36" name="Rounded Rectangle 35">
            <a:extLst>
              <a:ext uri="{FF2B5EF4-FFF2-40B4-BE49-F238E27FC236}">
                <a16:creationId xmlns:a16="http://schemas.microsoft.com/office/drawing/2014/main" id="{31C1E55E-BC06-805A-24A0-CCA13D3E8E09}"/>
              </a:ext>
            </a:extLst>
          </p:cNvPr>
          <p:cNvSpPr/>
          <p:nvPr/>
        </p:nvSpPr>
        <p:spPr>
          <a:xfrm>
            <a:off x="549161" y="2354409"/>
            <a:ext cx="2386959" cy="6788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004C59"/>
                </a:solidFill>
                <a:hlinkClick r:id="rId3">
                  <a:extLst>
                    <a:ext uri="{A12FA001-AC4F-418D-AE19-62706E023703}">
                      <ahyp:hlinkClr xmlns:ahyp="http://schemas.microsoft.com/office/drawing/2018/hyperlinkcolor" val="tx"/>
                    </a:ext>
                  </a:extLst>
                </a:hlinkClick>
              </a:rPr>
              <a:t>General Newsletters</a:t>
            </a:r>
            <a:endParaRPr lang="en-US" dirty="0">
              <a:solidFill>
                <a:srgbClr val="004C59"/>
              </a:solidFill>
            </a:endParaRPr>
          </a:p>
        </p:txBody>
      </p:sp>
      <p:sp>
        <p:nvSpPr>
          <p:cNvPr id="37" name="Rounded Rectangle 36">
            <a:extLst>
              <a:ext uri="{FF2B5EF4-FFF2-40B4-BE49-F238E27FC236}">
                <a16:creationId xmlns:a16="http://schemas.microsoft.com/office/drawing/2014/main" id="{56B4E504-3EC9-76FE-0FBA-620002003C73}"/>
              </a:ext>
            </a:extLst>
          </p:cNvPr>
          <p:cNvSpPr/>
          <p:nvPr/>
        </p:nvSpPr>
        <p:spPr>
          <a:xfrm>
            <a:off x="802430" y="3389459"/>
            <a:ext cx="1880419" cy="5565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004C59"/>
                </a:solidFill>
                <a:hlinkClick r:id="rId4">
                  <a:extLst>
                    <a:ext uri="{A12FA001-AC4F-418D-AE19-62706E023703}">
                      <ahyp:hlinkClr xmlns:ahyp="http://schemas.microsoft.com/office/drawing/2018/hyperlinkcolor" val="tx"/>
                    </a:ext>
                  </a:extLst>
                </a:hlinkClick>
              </a:rPr>
              <a:t>Happy Birthday</a:t>
            </a:r>
            <a:endParaRPr lang="en-US" dirty="0">
              <a:solidFill>
                <a:srgbClr val="004C59"/>
              </a:solidFill>
            </a:endParaRPr>
          </a:p>
        </p:txBody>
      </p:sp>
      <p:sp>
        <p:nvSpPr>
          <p:cNvPr id="38" name="Rounded Rectangle 37">
            <a:extLst>
              <a:ext uri="{FF2B5EF4-FFF2-40B4-BE49-F238E27FC236}">
                <a16:creationId xmlns:a16="http://schemas.microsoft.com/office/drawing/2014/main" id="{422B019E-890D-C0D0-C065-EB10F36927C6}"/>
              </a:ext>
            </a:extLst>
          </p:cNvPr>
          <p:cNvSpPr/>
          <p:nvPr/>
        </p:nvSpPr>
        <p:spPr>
          <a:xfrm>
            <a:off x="535479" y="4358148"/>
            <a:ext cx="2400641"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5">
                  <a:extLst>
                    <a:ext uri="{A12FA001-AC4F-418D-AE19-62706E023703}">
                      <ahyp:hlinkClr xmlns:ahyp="http://schemas.microsoft.com/office/drawing/2018/hyperlinkcolor" val="tx"/>
                    </a:ext>
                  </a:extLst>
                </a:hlinkClick>
              </a:rPr>
              <a:t>Happy Birthday</a:t>
            </a:r>
          </a:p>
          <a:p>
            <a:pPr algn="ctr"/>
            <a:r>
              <a:rPr lang="en-US" dirty="0">
                <a:solidFill>
                  <a:srgbClr val="004C59"/>
                </a:solidFill>
                <a:hlinkClick r:id="rId5">
                  <a:extLst>
                    <a:ext uri="{A12FA001-AC4F-418D-AE19-62706E023703}">
                      <ahyp:hlinkClr xmlns:ahyp="http://schemas.microsoft.com/office/drawing/2018/hyperlinkcolor" val="tx"/>
                    </a:ext>
                  </a:extLst>
                </a:hlinkClick>
              </a:rPr>
              <a:t>(with offer/discount)</a:t>
            </a:r>
            <a:endParaRPr lang="en-US" dirty="0">
              <a:solidFill>
                <a:srgbClr val="004C59"/>
              </a:solidFill>
            </a:endParaRPr>
          </a:p>
        </p:txBody>
      </p:sp>
      <p:sp>
        <p:nvSpPr>
          <p:cNvPr id="39" name="Rounded Rectangle 38">
            <a:extLst>
              <a:ext uri="{FF2B5EF4-FFF2-40B4-BE49-F238E27FC236}">
                <a16:creationId xmlns:a16="http://schemas.microsoft.com/office/drawing/2014/main" id="{8AFB45CD-17D7-395C-D92C-6F5B40B5167F}"/>
              </a:ext>
            </a:extLst>
          </p:cNvPr>
          <p:cNvSpPr/>
          <p:nvPr/>
        </p:nvSpPr>
        <p:spPr>
          <a:xfrm>
            <a:off x="3600001" y="1279399"/>
            <a:ext cx="2603337"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6">
                  <a:extLst>
                    <a:ext uri="{A12FA001-AC4F-418D-AE19-62706E023703}">
                      <ahyp:hlinkClr xmlns:ahyp="http://schemas.microsoft.com/office/drawing/2018/hyperlinkcolor" val="tx"/>
                    </a:ext>
                  </a:extLst>
                </a:hlinkClick>
              </a:rPr>
              <a:t>New Patient Welcome</a:t>
            </a:r>
            <a:endParaRPr lang="en-US" dirty="0">
              <a:solidFill>
                <a:srgbClr val="004C59"/>
              </a:solidFill>
            </a:endParaRPr>
          </a:p>
        </p:txBody>
      </p:sp>
      <p:sp>
        <p:nvSpPr>
          <p:cNvPr id="41" name="Rounded Rectangle 40">
            <a:extLst>
              <a:ext uri="{FF2B5EF4-FFF2-40B4-BE49-F238E27FC236}">
                <a16:creationId xmlns:a16="http://schemas.microsoft.com/office/drawing/2014/main" id="{BCE0FB4C-FCF5-EF9E-6ADC-763C5D39B586}"/>
              </a:ext>
            </a:extLst>
          </p:cNvPr>
          <p:cNvSpPr/>
          <p:nvPr/>
        </p:nvSpPr>
        <p:spPr>
          <a:xfrm>
            <a:off x="3737706" y="4369173"/>
            <a:ext cx="2306227"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7">
                  <a:extLst>
                    <a:ext uri="{A12FA001-AC4F-418D-AE19-62706E023703}">
                      <ahyp:hlinkClr xmlns:ahyp="http://schemas.microsoft.com/office/drawing/2018/hyperlinkcolor" val="tx"/>
                    </a:ext>
                  </a:extLst>
                </a:hlinkClick>
              </a:rPr>
              <a:t>Extraction Aftercare</a:t>
            </a:r>
            <a:endParaRPr lang="en-US" dirty="0">
              <a:solidFill>
                <a:srgbClr val="004C59"/>
              </a:solidFill>
            </a:endParaRPr>
          </a:p>
        </p:txBody>
      </p:sp>
      <p:sp>
        <p:nvSpPr>
          <p:cNvPr id="42" name="Rounded Rectangle 41">
            <a:extLst>
              <a:ext uri="{FF2B5EF4-FFF2-40B4-BE49-F238E27FC236}">
                <a16:creationId xmlns:a16="http://schemas.microsoft.com/office/drawing/2014/main" id="{7CDE3E04-2AFF-5FA8-A0FF-74DEF2EEFA25}"/>
              </a:ext>
            </a:extLst>
          </p:cNvPr>
          <p:cNvSpPr/>
          <p:nvPr/>
        </p:nvSpPr>
        <p:spPr>
          <a:xfrm>
            <a:off x="3820174" y="2374215"/>
            <a:ext cx="216299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8">
                  <a:extLst>
                    <a:ext uri="{A12FA001-AC4F-418D-AE19-62706E023703}">
                      <ahyp:hlinkClr xmlns:ahyp="http://schemas.microsoft.com/office/drawing/2018/hyperlinkcolor" val="tx"/>
                    </a:ext>
                  </a:extLst>
                </a:hlinkClick>
              </a:rPr>
              <a:t>Reactivation Letter</a:t>
            </a:r>
          </a:p>
          <a:p>
            <a:pPr algn="ctr"/>
            <a:r>
              <a:rPr lang="en-US" dirty="0">
                <a:solidFill>
                  <a:srgbClr val="004C59"/>
                </a:solidFill>
                <a:hlinkClick r:id="rId8">
                  <a:extLst>
                    <a:ext uri="{A12FA001-AC4F-418D-AE19-62706E023703}">
                      <ahyp:hlinkClr xmlns:ahyp="http://schemas.microsoft.com/office/drawing/2018/hyperlinkcolor" val="tx"/>
                    </a:ext>
                  </a:extLst>
                </a:hlinkClick>
              </a:rPr>
              <a:t>(lapsed patients)</a:t>
            </a:r>
            <a:endParaRPr lang="en-US" dirty="0">
              <a:solidFill>
                <a:srgbClr val="004C59"/>
              </a:solidFill>
            </a:endParaRPr>
          </a:p>
        </p:txBody>
      </p:sp>
      <p:sp>
        <p:nvSpPr>
          <p:cNvPr id="43" name="Rounded Rectangle 42">
            <a:extLst>
              <a:ext uri="{FF2B5EF4-FFF2-40B4-BE49-F238E27FC236}">
                <a16:creationId xmlns:a16="http://schemas.microsoft.com/office/drawing/2014/main" id="{BE71B735-62D4-1992-3636-52E77C5752F8}"/>
              </a:ext>
            </a:extLst>
          </p:cNvPr>
          <p:cNvSpPr/>
          <p:nvPr/>
        </p:nvSpPr>
        <p:spPr>
          <a:xfrm>
            <a:off x="6799299" y="1283305"/>
            <a:ext cx="216299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9">
                  <a:extLst>
                    <a:ext uri="{A12FA001-AC4F-418D-AE19-62706E023703}">
                      <ahyp:hlinkClr xmlns:ahyp="http://schemas.microsoft.com/office/drawing/2018/hyperlinkcolor" val="tx"/>
                    </a:ext>
                  </a:extLst>
                </a:hlinkClick>
              </a:rPr>
              <a:t>Exam To Hygiene</a:t>
            </a:r>
            <a:endParaRPr lang="en-US" dirty="0">
              <a:solidFill>
                <a:srgbClr val="004C59"/>
              </a:solidFill>
            </a:endParaRPr>
          </a:p>
        </p:txBody>
      </p:sp>
      <p:sp>
        <p:nvSpPr>
          <p:cNvPr id="44" name="Rounded Rectangle 43">
            <a:extLst>
              <a:ext uri="{FF2B5EF4-FFF2-40B4-BE49-F238E27FC236}">
                <a16:creationId xmlns:a16="http://schemas.microsoft.com/office/drawing/2014/main" id="{5E9D1B2C-606A-222B-DA8B-00E99DB326EB}"/>
              </a:ext>
            </a:extLst>
          </p:cNvPr>
          <p:cNvSpPr/>
          <p:nvPr/>
        </p:nvSpPr>
        <p:spPr>
          <a:xfrm>
            <a:off x="6661439" y="2346919"/>
            <a:ext cx="243871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0">
                  <a:extLst>
                    <a:ext uri="{A12FA001-AC4F-418D-AE19-62706E023703}">
                      <ahyp:hlinkClr xmlns:ahyp="http://schemas.microsoft.com/office/drawing/2018/hyperlinkcolor" val="tx"/>
                    </a:ext>
                  </a:extLst>
                </a:hlinkClick>
              </a:rPr>
              <a:t>Hygiene to Whitening</a:t>
            </a:r>
            <a:endParaRPr lang="en-US" dirty="0">
              <a:solidFill>
                <a:srgbClr val="004C59"/>
              </a:solidFill>
            </a:endParaRPr>
          </a:p>
        </p:txBody>
      </p:sp>
      <p:sp>
        <p:nvSpPr>
          <p:cNvPr id="46" name="Rounded Rectangle 45">
            <a:extLst>
              <a:ext uri="{FF2B5EF4-FFF2-40B4-BE49-F238E27FC236}">
                <a16:creationId xmlns:a16="http://schemas.microsoft.com/office/drawing/2014/main" id="{8A3897ED-D98C-A6C0-BF02-FFD5EE7B4347}"/>
              </a:ext>
            </a:extLst>
          </p:cNvPr>
          <p:cNvSpPr/>
          <p:nvPr/>
        </p:nvSpPr>
        <p:spPr>
          <a:xfrm>
            <a:off x="9408368" y="1273766"/>
            <a:ext cx="2416648"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1">
                  <a:extLst>
                    <a:ext uri="{A12FA001-AC4F-418D-AE19-62706E023703}">
                      <ahyp:hlinkClr xmlns:ahyp="http://schemas.microsoft.com/office/drawing/2018/hyperlinkcolor" val="tx"/>
                    </a:ext>
                  </a:extLst>
                </a:hlinkClick>
              </a:rPr>
              <a:t>Oral Health Survey</a:t>
            </a:r>
          </a:p>
          <a:p>
            <a:pPr algn="ctr"/>
            <a:r>
              <a:rPr lang="en-US" dirty="0">
                <a:solidFill>
                  <a:srgbClr val="004C59"/>
                </a:solidFill>
                <a:hlinkClick r:id="rId11">
                  <a:extLst>
                    <a:ext uri="{A12FA001-AC4F-418D-AE19-62706E023703}">
                      <ahyp:hlinkClr xmlns:ahyp="http://schemas.microsoft.com/office/drawing/2018/hyperlinkcolor" val="tx"/>
                    </a:ext>
                  </a:extLst>
                </a:hlinkClick>
              </a:rPr>
              <a:t>Facial Aesthetics</a:t>
            </a:r>
            <a:endParaRPr lang="en-US" dirty="0">
              <a:solidFill>
                <a:srgbClr val="004C59"/>
              </a:solidFill>
            </a:endParaRPr>
          </a:p>
        </p:txBody>
      </p:sp>
      <p:sp>
        <p:nvSpPr>
          <p:cNvPr id="47" name="Rounded Rectangle 46">
            <a:extLst>
              <a:ext uri="{FF2B5EF4-FFF2-40B4-BE49-F238E27FC236}">
                <a16:creationId xmlns:a16="http://schemas.microsoft.com/office/drawing/2014/main" id="{CDBD24C3-FBB9-AE9B-11B4-100EE3EABF5E}"/>
              </a:ext>
            </a:extLst>
          </p:cNvPr>
          <p:cNvSpPr/>
          <p:nvPr/>
        </p:nvSpPr>
        <p:spPr>
          <a:xfrm>
            <a:off x="9493940" y="2354409"/>
            <a:ext cx="2245504"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2">
                  <a:extLst>
                    <a:ext uri="{A12FA001-AC4F-418D-AE19-62706E023703}">
                      <ahyp:hlinkClr xmlns:ahyp="http://schemas.microsoft.com/office/drawing/2018/hyperlinkcolor" val="tx"/>
                    </a:ext>
                  </a:extLst>
                </a:hlinkClick>
              </a:rPr>
              <a:t>Oral Health Survey</a:t>
            </a:r>
          </a:p>
          <a:p>
            <a:pPr algn="ctr"/>
            <a:r>
              <a:rPr lang="en-US" dirty="0">
                <a:solidFill>
                  <a:srgbClr val="004C59"/>
                </a:solidFill>
                <a:hlinkClick r:id="rId12">
                  <a:extLst>
                    <a:ext uri="{A12FA001-AC4F-418D-AE19-62706E023703}">
                      <ahyp:hlinkClr xmlns:ahyp="http://schemas.microsoft.com/office/drawing/2018/hyperlinkcolor" val="tx"/>
                    </a:ext>
                  </a:extLst>
                </a:hlinkClick>
              </a:rPr>
              <a:t>(Straightening)</a:t>
            </a:r>
            <a:endParaRPr lang="en-US" dirty="0">
              <a:solidFill>
                <a:srgbClr val="004C59"/>
              </a:solidFill>
            </a:endParaRPr>
          </a:p>
        </p:txBody>
      </p:sp>
      <p:sp>
        <p:nvSpPr>
          <p:cNvPr id="48" name="Rounded Rectangle 47">
            <a:extLst>
              <a:ext uri="{FF2B5EF4-FFF2-40B4-BE49-F238E27FC236}">
                <a16:creationId xmlns:a16="http://schemas.microsoft.com/office/drawing/2014/main" id="{74646EC9-4C6F-A674-DD83-1AAEF84C0833}"/>
              </a:ext>
            </a:extLst>
          </p:cNvPr>
          <p:cNvSpPr/>
          <p:nvPr/>
        </p:nvSpPr>
        <p:spPr>
          <a:xfrm>
            <a:off x="9444305" y="3453543"/>
            <a:ext cx="2344774"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3">
                  <a:extLst>
                    <a:ext uri="{A12FA001-AC4F-418D-AE19-62706E023703}">
                      <ahyp:hlinkClr xmlns:ahyp="http://schemas.microsoft.com/office/drawing/2018/hyperlinkcolor" val="tx"/>
                    </a:ext>
                  </a:extLst>
                </a:hlinkClick>
              </a:rPr>
              <a:t>Oral Health Survey</a:t>
            </a:r>
          </a:p>
          <a:p>
            <a:pPr algn="ctr"/>
            <a:r>
              <a:rPr lang="en-US" dirty="0">
                <a:solidFill>
                  <a:srgbClr val="004C59"/>
                </a:solidFill>
                <a:hlinkClick r:id="rId13">
                  <a:extLst>
                    <a:ext uri="{A12FA001-AC4F-418D-AE19-62706E023703}">
                      <ahyp:hlinkClr xmlns:ahyp="http://schemas.microsoft.com/office/drawing/2018/hyperlinkcolor" val="tx"/>
                    </a:ext>
                  </a:extLst>
                </a:hlinkClick>
              </a:rPr>
              <a:t>(Whitening)</a:t>
            </a:r>
            <a:endParaRPr lang="en-US" dirty="0">
              <a:solidFill>
                <a:srgbClr val="004C59"/>
              </a:solidFill>
            </a:endParaRPr>
          </a:p>
        </p:txBody>
      </p:sp>
      <p:sp>
        <p:nvSpPr>
          <p:cNvPr id="49" name="Rounded Rectangle 48">
            <a:extLst>
              <a:ext uri="{FF2B5EF4-FFF2-40B4-BE49-F238E27FC236}">
                <a16:creationId xmlns:a16="http://schemas.microsoft.com/office/drawing/2014/main" id="{4A0808D4-4B24-2983-BF74-7F041587605E}"/>
              </a:ext>
            </a:extLst>
          </p:cNvPr>
          <p:cNvSpPr/>
          <p:nvPr/>
        </p:nvSpPr>
        <p:spPr>
          <a:xfrm>
            <a:off x="9459025" y="4534186"/>
            <a:ext cx="2344774"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4">
                  <a:extLst>
                    <a:ext uri="{A12FA001-AC4F-418D-AE19-62706E023703}">
                      <ahyp:hlinkClr xmlns:ahyp="http://schemas.microsoft.com/office/drawing/2018/hyperlinkcolor" val="tx"/>
                    </a:ext>
                  </a:extLst>
                </a:hlinkClick>
              </a:rPr>
              <a:t>Oral Health Survey</a:t>
            </a:r>
          </a:p>
          <a:p>
            <a:pPr algn="ctr"/>
            <a:r>
              <a:rPr lang="en-US" dirty="0">
                <a:solidFill>
                  <a:srgbClr val="004C59"/>
                </a:solidFill>
                <a:hlinkClick r:id="rId14">
                  <a:extLst>
                    <a:ext uri="{A12FA001-AC4F-418D-AE19-62706E023703}">
                      <ahyp:hlinkClr xmlns:ahyp="http://schemas.microsoft.com/office/drawing/2018/hyperlinkcolor" val="tx"/>
                    </a:ext>
                  </a:extLst>
                </a:hlinkClick>
              </a:rPr>
              <a:t>(Implants)</a:t>
            </a:r>
            <a:endParaRPr lang="en-US" dirty="0">
              <a:solidFill>
                <a:srgbClr val="004C59"/>
              </a:solidFill>
            </a:endParaRPr>
          </a:p>
        </p:txBody>
      </p:sp>
      <p:sp>
        <p:nvSpPr>
          <p:cNvPr id="50" name="Rounded Rectangle 49">
            <a:extLst>
              <a:ext uri="{FF2B5EF4-FFF2-40B4-BE49-F238E27FC236}">
                <a16:creationId xmlns:a16="http://schemas.microsoft.com/office/drawing/2014/main" id="{FD94DAED-29A0-BE4D-4B5A-F0E53ABF9C1F}"/>
              </a:ext>
            </a:extLst>
          </p:cNvPr>
          <p:cNvSpPr/>
          <p:nvPr/>
        </p:nvSpPr>
        <p:spPr>
          <a:xfrm>
            <a:off x="3997082" y="3383435"/>
            <a:ext cx="1787474"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5">
                  <a:extLst>
                    <a:ext uri="{A12FA001-AC4F-418D-AE19-62706E023703}">
                      <ahyp:hlinkClr xmlns:ahyp="http://schemas.microsoft.com/office/drawing/2018/hyperlinkcolor" val="tx"/>
                    </a:ext>
                  </a:extLst>
                </a:hlinkClick>
              </a:rPr>
              <a:t>Pre-Extraction</a:t>
            </a:r>
            <a:endParaRPr lang="en-US" dirty="0">
              <a:solidFill>
                <a:srgbClr val="004C59"/>
              </a:solidFill>
            </a:endParaRPr>
          </a:p>
        </p:txBody>
      </p:sp>
      <p:sp>
        <p:nvSpPr>
          <p:cNvPr id="51" name="Rounded Rectangle 50">
            <a:extLst>
              <a:ext uri="{FF2B5EF4-FFF2-40B4-BE49-F238E27FC236}">
                <a16:creationId xmlns:a16="http://schemas.microsoft.com/office/drawing/2014/main" id="{7078B781-0B79-64FC-34E0-9ABBE72B42BC}"/>
              </a:ext>
            </a:extLst>
          </p:cNvPr>
          <p:cNvSpPr/>
          <p:nvPr/>
        </p:nvSpPr>
        <p:spPr>
          <a:xfrm>
            <a:off x="2656211" y="7906828"/>
            <a:ext cx="216299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8D96D81B-2328-68E2-2C29-87AF1DDB437C}"/>
              </a:ext>
            </a:extLst>
          </p:cNvPr>
          <p:cNvSpPr/>
          <p:nvPr/>
        </p:nvSpPr>
        <p:spPr>
          <a:xfrm>
            <a:off x="2808611" y="8059228"/>
            <a:ext cx="216299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id="{07F274E4-93E2-446B-2BEF-82DF5D06F955}"/>
              </a:ext>
            </a:extLst>
          </p:cNvPr>
          <p:cNvSpPr/>
          <p:nvPr/>
        </p:nvSpPr>
        <p:spPr>
          <a:xfrm>
            <a:off x="6465466" y="3383435"/>
            <a:ext cx="243871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6">
                  <a:extLst>
                    <a:ext uri="{A12FA001-AC4F-418D-AE19-62706E023703}">
                      <ahyp:hlinkClr xmlns:ahyp="http://schemas.microsoft.com/office/drawing/2018/hyperlinkcolor" val="tx"/>
                    </a:ext>
                  </a:extLst>
                </a:hlinkClick>
              </a:rPr>
              <a:t>Reactivation email</a:t>
            </a:r>
          </a:p>
          <a:p>
            <a:pPr algn="ctr"/>
            <a:r>
              <a:rPr lang="en-US" dirty="0">
                <a:solidFill>
                  <a:srgbClr val="004C59"/>
                </a:solidFill>
                <a:hlinkClick r:id="rId16">
                  <a:extLst>
                    <a:ext uri="{A12FA001-AC4F-418D-AE19-62706E023703}">
                      <ahyp:hlinkClr xmlns:ahyp="http://schemas.microsoft.com/office/drawing/2018/hyperlinkcolor" val="tx"/>
                    </a:ext>
                  </a:extLst>
                </a:hlinkClick>
              </a:rPr>
              <a:t>(lapsed patients)</a:t>
            </a:r>
            <a:endParaRPr lang="en-US" dirty="0">
              <a:solidFill>
                <a:srgbClr val="004C59"/>
              </a:solidFill>
            </a:endParaRPr>
          </a:p>
        </p:txBody>
      </p:sp>
      <p:sp>
        <p:nvSpPr>
          <p:cNvPr id="58" name="Rounded Rectangle 57">
            <a:extLst>
              <a:ext uri="{FF2B5EF4-FFF2-40B4-BE49-F238E27FC236}">
                <a16:creationId xmlns:a16="http://schemas.microsoft.com/office/drawing/2014/main" id="{6184700B-999F-3E41-709D-0A58EDFDBF03}"/>
              </a:ext>
            </a:extLst>
          </p:cNvPr>
          <p:cNvSpPr/>
          <p:nvPr/>
        </p:nvSpPr>
        <p:spPr>
          <a:xfrm>
            <a:off x="6845519" y="4441064"/>
            <a:ext cx="1872208" cy="5616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004C59"/>
                </a:solidFill>
                <a:hlinkClick r:id="rId17">
                  <a:extLst>
                    <a:ext uri="{A12FA001-AC4F-418D-AE19-62706E023703}">
                      <ahyp:hlinkClr xmlns:ahyp="http://schemas.microsoft.com/office/drawing/2018/hyperlinkcolor" val="tx"/>
                    </a:ext>
                  </a:extLst>
                </a:hlinkClick>
              </a:rPr>
              <a:t>Google Review</a:t>
            </a:r>
            <a:endParaRPr lang="en-US" dirty="0">
              <a:solidFill>
                <a:srgbClr val="004C59"/>
              </a:solidFill>
            </a:endParaRPr>
          </a:p>
        </p:txBody>
      </p:sp>
      <p:sp>
        <p:nvSpPr>
          <p:cNvPr id="3" name="Rounded Rectangle 2">
            <a:extLst>
              <a:ext uri="{FF2B5EF4-FFF2-40B4-BE49-F238E27FC236}">
                <a16:creationId xmlns:a16="http://schemas.microsoft.com/office/drawing/2014/main" id="{5AEC8FC4-CA3B-1152-36E5-72677B6E4FCD}"/>
              </a:ext>
            </a:extLst>
          </p:cNvPr>
          <p:cNvSpPr/>
          <p:nvPr/>
        </p:nvSpPr>
        <p:spPr>
          <a:xfrm>
            <a:off x="3668853" y="5492939"/>
            <a:ext cx="2465632"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8">
                  <a:extLst>
                    <a:ext uri="{A12FA001-AC4F-418D-AE19-62706E023703}">
                      <ahyp:hlinkClr xmlns:ahyp="http://schemas.microsoft.com/office/drawing/2018/hyperlinkcolor" val="tx"/>
                    </a:ext>
                  </a:extLst>
                </a:hlinkClick>
              </a:rPr>
              <a:t>Extraction to Options</a:t>
            </a:r>
            <a:endParaRPr lang="en-US" dirty="0">
              <a:solidFill>
                <a:srgbClr val="004C59"/>
              </a:solidFill>
            </a:endParaRPr>
          </a:p>
        </p:txBody>
      </p:sp>
      <p:sp>
        <p:nvSpPr>
          <p:cNvPr id="5" name="Rounded Rectangle 4">
            <a:extLst>
              <a:ext uri="{FF2B5EF4-FFF2-40B4-BE49-F238E27FC236}">
                <a16:creationId xmlns:a16="http://schemas.microsoft.com/office/drawing/2014/main" id="{1EBDEC2A-35CD-D854-4658-463F58E876EC}"/>
              </a:ext>
            </a:extLst>
          </p:cNvPr>
          <p:cNvSpPr/>
          <p:nvPr/>
        </p:nvSpPr>
        <p:spPr>
          <a:xfrm>
            <a:off x="6845519" y="5536881"/>
            <a:ext cx="2254630" cy="666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4C59"/>
                </a:solidFill>
                <a:hlinkClick r:id="rId19">
                  <a:extLst>
                    <a:ext uri="{A12FA001-AC4F-418D-AE19-62706E023703}">
                      <ahyp:hlinkClr xmlns:ahyp="http://schemas.microsoft.com/office/drawing/2018/hyperlinkcolor" val="tx"/>
                    </a:ext>
                  </a:extLst>
                </a:hlinkClick>
              </a:rPr>
              <a:t>Invisalign Consult to Treatment</a:t>
            </a:r>
            <a:endParaRPr lang="en-US" dirty="0">
              <a:solidFill>
                <a:srgbClr val="004C59"/>
              </a:solidFill>
            </a:endParaRPr>
          </a:p>
        </p:txBody>
      </p:sp>
    </p:spTree>
    <p:extLst>
      <p:ext uri="{BB962C8B-B14F-4D97-AF65-F5344CB8AC3E}">
        <p14:creationId xmlns:p14="http://schemas.microsoft.com/office/powerpoint/2010/main" val="3877090649"/>
      </p:ext>
    </p:extLst>
  </p:cSld>
  <p:clrMapOvr>
    <a:masterClrMapping/>
  </p:clrMapOvr>
</p:sld>
</file>

<file path=ppt/theme/theme1.xml><?xml version="1.0" encoding="utf-8"?>
<a:theme xmlns:a="http://schemas.openxmlformats.org/drawingml/2006/main" name="SoE Powerpoint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36132</TotalTime>
  <Words>711</Words>
  <Application>Microsoft Macintosh PowerPoint</Application>
  <PresentationFormat>Widescreen</PresentationFormat>
  <Paragraphs>140</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vt:lpstr>
      <vt:lpstr>Arial Narrow</vt:lpstr>
      <vt:lpstr>Courier New</vt:lpstr>
      <vt:lpstr>GillSansMT</vt:lpstr>
      <vt:lpstr>Lato</vt:lpstr>
      <vt:lpstr>SoE Powerpoint Template</vt:lpstr>
      <vt:lpstr>Campaign+  Information  Pack (Please play as slideshow)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EXACT User Group</dc:title>
  <dc:creator>Adrienne Teh</dc:creator>
  <cp:lastModifiedBy>Muchmore, Leah</cp:lastModifiedBy>
  <cp:revision>826</cp:revision>
  <cp:lastPrinted>2019-02-28T16:20:23Z</cp:lastPrinted>
  <dcterms:created xsi:type="dcterms:W3CDTF">2012-06-28T23:51:19Z</dcterms:created>
  <dcterms:modified xsi:type="dcterms:W3CDTF">2023-06-27T13:18:42Z</dcterms:modified>
</cp:coreProperties>
</file>